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9" r:id="rId2"/>
  </p:sldIdLst>
  <p:sldSz cx="9693275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32787"/>
    <p:restoredTop sz="90929"/>
  </p:normalViewPr>
  <p:slideViewPr>
    <p:cSldViewPr snapToGrid="0">
      <p:cViewPr varScale="1">
        <p:scale>
          <a:sx n="78" d="100"/>
          <a:sy n="78" d="100"/>
        </p:scale>
        <p:origin x="3466" y="41"/>
      </p:cViewPr>
      <p:guideLst>
        <p:guide orient="horz" pos="2160"/>
        <p:guide pos="30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075" y="2130425"/>
            <a:ext cx="8239125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150" y="3886200"/>
            <a:ext cx="6784975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E01B4-BF36-4488-929D-0AA768863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1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00650-7128-4030-85E4-057458189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38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7213" y="609600"/>
            <a:ext cx="2058987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7075" y="609600"/>
            <a:ext cx="6027738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F2935-4151-4445-9F08-680D0E6A9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53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075" y="609600"/>
            <a:ext cx="82391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727075" y="1981200"/>
            <a:ext cx="8239125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FC57D-FA09-41CB-A1AE-1F6F55872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4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2AF58-CB0B-41B6-A2C1-217D91F6E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994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406900"/>
            <a:ext cx="823912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906713"/>
            <a:ext cx="8239125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6367D-AEBE-403D-B641-65E39C3BF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95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7075" y="1981200"/>
            <a:ext cx="40433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2838" y="1981200"/>
            <a:ext cx="40433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B5392-5ED8-4E9F-8250-A965ED3A62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4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274638"/>
            <a:ext cx="87249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4188" y="1535113"/>
            <a:ext cx="42830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188" y="2174875"/>
            <a:ext cx="42830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4425" y="1535113"/>
            <a:ext cx="42846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4425" y="2174875"/>
            <a:ext cx="42846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31B8A-039F-4B27-AEC9-A9B1D1279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876EA-C0CB-4367-BE8B-F69254F8A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74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C9252-9AEB-49FC-9D9B-2E15E187D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63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273050"/>
            <a:ext cx="318928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9363" y="273050"/>
            <a:ext cx="5419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4188" y="1435100"/>
            <a:ext cx="318928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01C26-5E66-43E5-8BA2-8BE5BECA9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87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0238" y="4800600"/>
            <a:ext cx="5815012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0238" y="612775"/>
            <a:ext cx="5815012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0238" y="5367338"/>
            <a:ext cx="581501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A0B0F-5DD1-4FD2-9653-5960C4745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97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27075" y="609600"/>
            <a:ext cx="8239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7075" y="1981200"/>
            <a:ext cx="82391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7075" y="6248400"/>
            <a:ext cx="2019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2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11525" y="6248400"/>
            <a:ext cx="307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2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6900" y="6248400"/>
            <a:ext cx="2019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D6962EC-3556-4750-ACE4-935E126B9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Group 192"/>
          <p:cNvGrpSpPr/>
          <p:nvPr/>
        </p:nvGrpSpPr>
        <p:grpSpPr>
          <a:xfrm>
            <a:off x="6469736" y="4887167"/>
            <a:ext cx="906830" cy="1769505"/>
            <a:chOff x="6469736" y="4887167"/>
            <a:chExt cx="906830" cy="1769505"/>
          </a:xfrm>
        </p:grpSpPr>
        <p:sp>
          <p:nvSpPr>
            <p:cNvPr id="2290" name="Rectangle 163"/>
            <p:cNvSpPr>
              <a:spLocks noChangeArrowheads="1"/>
            </p:cNvSpPr>
            <p:nvPr/>
          </p:nvSpPr>
          <p:spPr bwMode="auto">
            <a:xfrm>
              <a:off x="6611509" y="5283986"/>
              <a:ext cx="504825" cy="138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Solid Waste</a:t>
              </a:r>
              <a:endParaRPr lang="en-US" altLang="en-US" sz="900" dirty="0">
                <a:latin typeface="Arial Narrow" panose="020B0606020202030204" pitchFamily="34" charset="0"/>
              </a:endParaRPr>
            </a:p>
          </p:txBody>
        </p:sp>
        <p:sp>
          <p:nvSpPr>
            <p:cNvPr id="2291" name="Rectangle 164"/>
            <p:cNvSpPr>
              <a:spLocks noChangeArrowheads="1"/>
            </p:cNvSpPr>
            <p:nvPr/>
          </p:nvSpPr>
          <p:spPr bwMode="auto">
            <a:xfrm>
              <a:off x="6624000" y="5434619"/>
              <a:ext cx="495300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Fleet Maint</a:t>
              </a:r>
              <a:r>
                <a:rPr lang="en-US" altLang="en-US" sz="10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.</a:t>
              </a:r>
              <a:endParaRPr lang="en-US" altLang="en-US" sz="1000" dirty="0">
                <a:latin typeface="Arial Narrow" panose="020B0606020202030204" pitchFamily="34" charset="0"/>
              </a:endParaRPr>
            </a:p>
          </p:txBody>
        </p:sp>
        <p:sp>
          <p:nvSpPr>
            <p:cNvPr id="2292" name="Rectangle 165"/>
            <p:cNvSpPr>
              <a:spLocks noChangeArrowheads="1"/>
            </p:cNvSpPr>
            <p:nvPr/>
          </p:nvSpPr>
          <p:spPr bwMode="auto">
            <a:xfrm>
              <a:off x="6618210" y="5605547"/>
              <a:ext cx="654050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Facilities Maint</a:t>
              </a:r>
              <a:r>
                <a:rPr lang="en-US" altLang="en-US" sz="10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.</a:t>
              </a:r>
              <a:endParaRPr lang="en-US" altLang="en-US" sz="1000" dirty="0">
                <a:latin typeface="Arial Narrow" panose="020B0606020202030204" pitchFamily="34" charset="0"/>
              </a:endParaRPr>
            </a:p>
          </p:txBody>
        </p:sp>
        <p:sp>
          <p:nvSpPr>
            <p:cNvPr id="2293" name="Rectangle 166"/>
            <p:cNvSpPr>
              <a:spLocks noChangeArrowheads="1"/>
            </p:cNvSpPr>
            <p:nvPr/>
          </p:nvSpPr>
          <p:spPr bwMode="auto">
            <a:xfrm>
              <a:off x="6611509" y="5775051"/>
              <a:ext cx="533400" cy="138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Street Maint.</a:t>
              </a:r>
              <a:endParaRPr lang="en-US" altLang="en-US" sz="900" dirty="0">
                <a:latin typeface="Arial Narrow" panose="020B060602020203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521600" y="4925271"/>
              <a:ext cx="73930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Public Works</a:t>
              </a:r>
            </a:p>
            <a:p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Admin.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519642" y="5884181"/>
              <a:ext cx="856924" cy="3488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Storm Water </a:t>
              </a:r>
              <a:r>
                <a:rPr lang="en-US" sz="900" dirty="0" err="1">
                  <a:solidFill>
                    <a:srgbClr val="000000"/>
                  </a:solidFill>
                  <a:latin typeface="Arial Narrow" panose="020B0606020202030204" pitchFamily="34" charset="0"/>
                </a:rPr>
                <a:t>Maint</a:t>
              </a:r>
              <a:r>
                <a:rPr 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.</a:t>
              </a:r>
            </a:p>
          </p:txBody>
        </p:sp>
        <p:grpSp>
          <p:nvGrpSpPr>
            <p:cNvPr id="192" name="Group 191"/>
            <p:cNvGrpSpPr/>
            <p:nvPr/>
          </p:nvGrpSpPr>
          <p:grpSpPr>
            <a:xfrm>
              <a:off x="6469736" y="4887167"/>
              <a:ext cx="110726" cy="1559955"/>
              <a:chOff x="6469736" y="4887167"/>
              <a:chExt cx="110726" cy="1559955"/>
            </a:xfrm>
          </p:grpSpPr>
          <p:cxnSp>
            <p:nvCxnSpPr>
              <p:cNvPr id="284" name="Straight Connector 283"/>
              <p:cNvCxnSpPr/>
              <p:nvPr/>
            </p:nvCxnSpPr>
            <p:spPr bwMode="auto">
              <a:xfrm>
                <a:off x="6469736" y="5840574"/>
                <a:ext cx="106363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0" name="Straight Connector 259"/>
              <p:cNvCxnSpPr>
                <a:endCxn id="207" idx="0"/>
              </p:cNvCxnSpPr>
              <p:nvPr/>
            </p:nvCxnSpPr>
            <p:spPr bwMode="auto">
              <a:xfrm>
                <a:off x="6469736" y="4887167"/>
                <a:ext cx="0" cy="1097992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6" name="Line 136"/>
              <p:cNvSpPr>
                <a:spLocks noChangeShapeType="1"/>
              </p:cNvSpPr>
              <p:nvPr/>
            </p:nvSpPr>
            <p:spPr bwMode="auto">
              <a:xfrm>
                <a:off x="6471222" y="5352123"/>
                <a:ext cx="10636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7" name="Line 136"/>
              <p:cNvSpPr>
                <a:spLocks noChangeShapeType="1"/>
              </p:cNvSpPr>
              <p:nvPr/>
            </p:nvSpPr>
            <p:spPr bwMode="auto">
              <a:xfrm>
                <a:off x="6474099" y="5045373"/>
                <a:ext cx="10636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" name="Line 136"/>
              <p:cNvSpPr>
                <a:spLocks noChangeShapeType="1"/>
              </p:cNvSpPr>
              <p:nvPr/>
            </p:nvSpPr>
            <p:spPr bwMode="auto">
              <a:xfrm>
                <a:off x="6469736" y="5514940"/>
                <a:ext cx="10636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267" name="Straight Connector 266"/>
              <p:cNvCxnSpPr/>
              <p:nvPr/>
            </p:nvCxnSpPr>
            <p:spPr bwMode="auto">
              <a:xfrm>
                <a:off x="6469736" y="5677757"/>
                <a:ext cx="106363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07" name="Line 175"/>
              <p:cNvSpPr>
                <a:spLocks noChangeShapeType="1"/>
              </p:cNvSpPr>
              <p:nvPr/>
            </p:nvSpPr>
            <p:spPr bwMode="auto">
              <a:xfrm>
                <a:off x="6469736" y="5985159"/>
                <a:ext cx="0" cy="2984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" name="Line 176"/>
              <p:cNvSpPr>
                <a:spLocks noChangeShapeType="1"/>
              </p:cNvSpPr>
              <p:nvPr/>
            </p:nvSpPr>
            <p:spPr bwMode="auto">
              <a:xfrm>
                <a:off x="6469736" y="6283609"/>
                <a:ext cx="10636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" name="Line 177"/>
              <p:cNvSpPr>
                <a:spLocks noChangeShapeType="1"/>
              </p:cNvSpPr>
              <p:nvPr/>
            </p:nvSpPr>
            <p:spPr bwMode="auto">
              <a:xfrm>
                <a:off x="6469736" y="6447122"/>
                <a:ext cx="10636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9" name="Rectangle 184"/>
            <p:cNvSpPr>
              <a:spLocks noChangeArrowheads="1"/>
            </p:cNvSpPr>
            <p:nvPr/>
          </p:nvSpPr>
          <p:spPr bwMode="auto">
            <a:xfrm>
              <a:off x="6614199" y="6218522"/>
              <a:ext cx="704852" cy="138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Plant Operations</a:t>
              </a:r>
              <a:endParaRPr lang="en-US" altLang="en-US" sz="1000" dirty="0">
                <a:latin typeface="Arial Narrow" panose="020B0606020202030204" pitchFamily="34" charset="0"/>
              </a:endParaRPr>
            </a:p>
          </p:txBody>
        </p:sp>
        <p:sp>
          <p:nvSpPr>
            <p:cNvPr id="220" name="Rectangle 185"/>
            <p:cNvSpPr>
              <a:spLocks noChangeArrowheads="1"/>
            </p:cNvSpPr>
            <p:nvPr/>
          </p:nvSpPr>
          <p:spPr bwMode="auto">
            <a:xfrm>
              <a:off x="6603086" y="6380447"/>
              <a:ext cx="661989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Water &amp; Sewer </a:t>
              </a:r>
            </a:p>
            <a:p>
              <a:pPr>
                <a:spcBef>
                  <a:spcPct val="0"/>
                </a:spcBef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Operations</a:t>
              </a:r>
            </a:p>
          </p:txBody>
        </p:sp>
      </p:grpSp>
      <p:sp>
        <p:nvSpPr>
          <p:cNvPr id="2271" name="Line 181"/>
          <p:cNvSpPr>
            <a:spLocks noChangeShapeType="1"/>
          </p:cNvSpPr>
          <p:nvPr/>
        </p:nvSpPr>
        <p:spPr bwMode="auto">
          <a:xfrm>
            <a:off x="5513241" y="5904141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3" name="Rectangle 183"/>
          <p:cNvSpPr>
            <a:spLocks noChangeArrowheads="1"/>
          </p:cNvSpPr>
          <p:nvPr/>
        </p:nvSpPr>
        <p:spPr bwMode="auto">
          <a:xfrm>
            <a:off x="5638654" y="5658078"/>
            <a:ext cx="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000" dirty="0">
              <a:latin typeface="Arial Narrow" panose="020B0606020202030204" pitchFamily="34" charset="0"/>
            </a:endParaRPr>
          </a:p>
        </p:txBody>
      </p:sp>
      <p:cxnSp>
        <p:nvCxnSpPr>
          <p:cNvPr id="286" name="Straight Connector 285"/>
          <p:cNvCxnSpPr/>
          <p:nvPr/>
        </p:nvCxnSpPr>
        <p:spPr bwMode="auto">
          <a:xfrm>
            <a:off x="6469736" y="6003392"/>
            <a:ext cx="10636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94" name="Group 193"/>
          <p:cNvGrpSpPr/>
          <p:nvPr/>
        </p:nvGrpSpPr>
        <p:grpSpPr>
          <a:xfrm>
            <a:off x="5494947" y="5157256"/>
            <a:ext cx="875497" cy="472788"/>
            <a:chOff x="5513241" y="5609677"/>
            <a:chExt cx="875497" cy="472788"/>
          </a:xfrm>
        </p:grpSpPr>
        <p:sp>
          <p:nvSpPr>
            <p:cNvPr id="2266" name="Line 176"/>
            <p:cNvSpPr>
              <a:spLocks noChangeShapeType="1"/>
            </p:cNvSpPr>
            <p:nvPr/>
          </p:nvSpPr>
          <p:spPr bwMode="auto">
            <a:xfrm>
              <a:off x="5513241" y="5692998"/>
              <a:ext cx="1063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67" name="Line 177"/>
            <p:cNvSpPr>
              <a:spLocks noChangeShapeType="1"/>
            </p:cNvSpPr>
            <p:nvPr/>
          </p:nvSpPr>
          <p:spPr bwMode="auto">
            <a:xfrm>
              <a:off x="5513241" y="5856511"/>
              <a:ext cx="1063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1" name="Rectangle 184"/>
            <p:cNvSpPr>
              <a:spLocks noChangeArrowheads="1"/>
            </p:cNvSpPr>
            <p:nvPr/>
          </p:nvSpPr>
          <p:spPr bwMode="auto">
            <a:xfrm>
              <a:off x="5646547" y="5609677"/>
              <a:ext cx="623569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latin typeface="Arial Narrow" panose="020B0606020202030204" pitchFamily="34" charset="0"/>
                </a:rPr>
                <a:t>Utilities Admin.</a:t>
              </a:r>
            </a:p>
          </p:txBody>
        </p:sp>
        <p:sp>
          <p:nvSpPr>
            <p:cNvPr id="212" name="Rectangle 185"/>
            <p:cNvSpPr>
              <a:spLocks noChangeArrowheads="1"/>
            </p:cNvSpPr>
            <p:nvPr/>
          </p:nvSpPr>
          <p:spPr bwMode="auto">
            <a:xfrm>
              <a:off x="5646547" y="5805466"/>
              <a:ext cx="74219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Utilities Customer</a:t>
              </a:r>
            </a:p>
            <a:p>
              <a:pPr>
                <a:spcBef>
                  <a:spcPct val="0"/>
                </a:spcBef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Service</a:t>
              </a:r>
            </a:p>
          </p:txBody>
        </p:sp>
      </p:grpSp>
      <p:cxnSp>
        <p:nvCxnSpPr>
          <p:cNvPr id="17" name="Straight Connector 16"/>
          <p:cNvCxnSpPr>
            <a:stCxn id="2139" idx="0"/>
          </p:cNvCxnSpPr>
          <p:nvPr/>
        </p:nvCxnSpPr>
        <p:spPr bwMode="auto">
          <a:xfrm flipV="1">
            <a:off x="6215191" y="3254782"/>
            <a:ext cx="0" cy="49712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flipV="1">
            <a:off x="8287738" y="4348229"/>
            <a:ext cx="0" cy="1534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5196515" y="914400"/>
            <a:ext cx="8049" cy="34389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28" name="Line 41"/>
          <p:cNvSpPr>
            <a:spLocks noChangeShapeType="1"/>
          </p:cNvSpPr>
          <p:nvPr/>
        </p:nvSpPr>
        <p:spPr bwMode="auto">
          <a:xfrm>
            <a:off x="3253302" y="2819284"/>
            <a:ext cx="0" cy="61918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069" y="817889"/>
            <a:ext cx="1960111" cy="261449"/>
          </a:xfrm>
        </p:spPr>
        <p:txBody>
          <a:bodyPr/>
          <a:lstStyle/>
          <a:p>
            <a:pPr eaLnBrk="1" hangingPunct="1"/>
            <a:br>
              <a:rPr lang="en-US" altLang="en-US" sz="2400" dirty="0">
                <a:latin typeface="Arial Narrow" panose="020B0606020202030204" pitchFamily="34" charset="0"/>
              </a:rPr>
            </a:br>
            <a:r>
              <a:rPr lang="en-US" altLang="en-US" sz="2000" dirty="0">
                <a:latin typeface="Arial Narrow" panose="020B0606020202030204" pitchFamily="34" charset="0"/>
              </a:rPr>
              <a:t>Organization Chart</a:t>
            </a:r>
            <a:br>
              <a:rPr lang="en-US" altLang="en-US" sz="2400" dirty="0">
                <a:latin typeface="Arial Narrow" panose="020B0606020202030204" pitchFamily="34" charset="0"/>
              </a:rPr>
            </a:br>
            <a:r>
              <a:rPr lang="en-US" altLang="en-US" sz="1100" dirty="0">
                <a:latin typeface="Arial Narrow" panose="020B0606020202030204" pitchFamily="34" charset="0"/>
              </a:rPr>
              <a:t> January 1, 2026</a:t>
            </a:r>
            <a:endParaRPr lang="en-US" altLang="en-US" sz="2000" dirty="0">
              <a:latin typeface="Arial Narrow" panose="020B0606020202030204" pitchFamily="34" charset="0"/>
            </a:endParaRPr>
          </a:p>
        </p:txBody>
      </p:sp>
      <p:sp>
        <p:nvSpPr>
          <p:cNvPr id="2072" name="Line 12"/>
          <p:cNvSpPr>
            <a:spLocks noChangeShapeType="1"/>
          </p:cNvSpPr>
          <p:nvPr/>
        </p:nvSpPr>
        <p:spPr bwMode="auto">
          <a:xfrm>
            <a:off x="6250533" y="1774825"/>
            <a:ext cx="0" cy="2524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Line 13"/>
          <p:cNvSpPr>
            <a:spLocks noChangeShapeType="1"/>
          </p:cNvSpPr>
          <p:nvPr/>
        </p:nvSpPr>
        <p:spPr bwMode="auto">
          <a:xfrm>
            <a:off x="4193129" y="1774825"/>
            <a:ext cx="2054286" cy="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262"/>
              <a:gd name="connsiteY0" fmla="*/ 0 h 0"/>
              <a:gd name="connsiteX1" fmla="*/ 10262 w 10262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262">
                <a:moveTo>
                  <a:pt x="0" y="0"/>
                </a:moveTo>
                <a:cubicBezTo>
                  <a:pt x="3333" y="3333"/>
                  <a:pt x="6929" y="-3333"/>
                  <a:pt x="10262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742278" y="2027238"/>
            <a:ext cx="914400" cy="346075"/>
            <a:chOff x="3409947" y="2027238"/>
            <a:chExt cx="914400" cy="346075"/>
          </a:xfrm>
        </p:grpSpPr>
        <p:sp>
          <p:nvSpPr>
            <p:cNvPr id="2075" name="Freeform 15"/>
            <p:cNvSpPr>
              <a:spLocks/>
            </p:cNvSpPr>
            <p:nvPr/>
          </p:nvSpPr>
          <p:spPr bwMode="auto">
            <a:xfrm>
              <a:off x="3409947" y="2027238"/>
              <a:ext cx="914400" cy="346075"/>
            </a:xfrm>
            <a:custGeom>
              <a:avLst/>
              <a:gdLst>
                <a:gd name="T0" fmla="*/ 0 w 566"/>
                <a:gd name="T1" fmla="*/ 0 h 159"/>
                <a:gd name="T2" fmla="*/ 2147483646 w 566"/>
                <a:gd name="T3" fmla="*/ 0 h 159"/>
                <a:gd name="T4" fmla="*/ 2147483646 w 566"/>
                <a:gd name="T5" fmla="*/ 2147483646 h 159"/>
                <a:gd name="T6" fmla="*/ 0 w 566"/>
                <a:gd name="T7" fmla="*/ 2147483646 h 159"/>
                <a:gd name="T8" fmla="*/ 0 w 566"/>
                <a:gd name="T9" fmla="*/ 0 h 159"/>
                <a:gd name="T10" fmla="*/ 0 w 566"/>
                <a:gd name="T11" fmla="*/ 0 h 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6"/>
                <a:gd name="T19" fmla="*/ 0 h 159"/>
                <a:gd name="T20" fmla="*/ 566 w 566"/>
                <a:gd name="T21" fmla="*/ 159 h 15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6" h="159">
                  <a:moveTo>
                    <a:pt x="0" y="0"/>
                  </a:moveTo>
                  <a:lnTo>
                    <a:pt x="566" y="0"/>
                  </a:lnTo>
                  <a:lnTo>
                    <a:pt x="566" y="159"/>
                  </a:lnTo>
                  <a:lnTo>
                    <a:pt x="0" y="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Rectangle 16"/>
            <p:cNvSpPr>
              <a:spLocks noChangeArrowheads="1"/>
            </p:cNvSpPr>
            <p:nvPr/>
          </p:nvSpPr>
          <p:spPr bwMode="auto">
            <a:xfrm>
              <a:off x="3442491" y="2073275"/>
              <a:ext cx="849312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Lindsay Greene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City Attorney</a:t>
              </a:r>
              <a:endParaRPr lang="en-US" altLang="en-US" sz="80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772660" y="2026868"/>
            <a:ext cx="904690" cy="346075"/>
            <a:chOff x="4448474" y="2026868"/>
            <a:chExt cx="904690" cy="346075"/>
          </a:xfrm>
        </p:grpSpPr>
        <p:sp>
          <p:nvSpPr>
            <p:cNvPr id="2082" name="Freeform 193"/>
            <p:cNvSpPr>
              <a:spLocks/>
            </p:cNvSpPr>
            <p:nvPr/>
          </p:nvSpPr>
          <p:spPr bwMode="auto">
            <a:xfrm>
              <a:off x="4448474" y="2026868"/>
              <a:ext cx="904690" cy="346075"/>
            </a:xfrm>
            <a:custGeom>
              <a:avLst/>
              <a:gdLst>
                <a:gd name="T0" fmla="*/ 0 w 565"/>
                <a:gd name="T1" fmla="*/ 0 h 159"/>
                <a:gd name="T2" fmla="*/ 2147483646 w 565"/>
                <a:gd name="T3" fmla="*/ 0 h 159"/>
                <a:gd name="T4" fmla="*/ 2147483646 w 565"/>
                <a:gd name="T5" fmla="*/ 2147483646 h 159"/>
                <a:gd name="T6" fmla="*/ 0 w 565"/>
                <a:gd name="T7" fmla="*/ 2147483646 h 159"/>
                <a:gd name="T8" fmla="*/ 0 w 565"/>
                <a:gd name="T9" fmla="*/ 0 h 159"/>
                <a:gd name="T10" fmla="*/ 0 w 565"/>
                <a:gd name="T11" fmla="*/ 0 h 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5"/>
                <a:gd name="T19" fmla="*/ 0 h 159"/>
                <a:gd name="T20" fmla="*/ 565 w 565"/>
                <a:gd name="T21" fmla="*/ 159 h 15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5" h="159">
                  <a:moveTo>
                    <a:pt x="0" y="0"/>
                  </a:moveTo>
                  <a:lnTo>
                    <a:pt x="565" y="0"/>
                  </a:lnTo>
                  <a:lnTo>
                    <a:pt x="565" y="159"/>
                  </a:lnTo>
                  <a:lnTo>
                    <a:pt x="0" y="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Rectangle 194"/>
            <p:cNvSpPr>
              <a:spLocks noChangeArrowheads="1"/>
            </p:cNvSpPr>
            <p:nvPr/>
          </p:nvSpPr>
          <p:spPr bwMode="auto">
            <a:xfrm>
              <a:off x="4451711" y="2072905"/>
              <a:ext cx="898216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Norton Bonaparte, Jr</a:t>
              </a:r>
              <a:r>
                <a:rPr lang="en-US" altLang="en-US" sz="8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.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City Manager</a:t>
              </a:r>
              <a:endParaRPr lang="en-US" altLang="en-US" sz="80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793333" y="2027238"/>
            <a:ext cx="914400" cy="346075"/>
            <a:chOff x="5461002" y="2027238"/>
            <a:chExt cx="914400" cy="346075"/>
          </a:xfrm>
        </p:grpSpPr>
        <p:sp>
          <p:nvSpPr>
            <p:cNvPr id="2088" name="Freeform 199"/>
            <p:cNvSpPr>
              <a:spLocks/>
            </p:cNvSpPr>
            <p:nvPr/>
          </p:nvSpPr>
          <p:spPr bwMode="auto">
            <a:xfrm>
              <a:off x="5461002" y="2027238"/>
              <a:ext cx="914400" cy="346075"/>
            </a:xfrm>
            <a:custGeom>
              <a:avLst/>
              <a:gdLst>
                <a:gd name="T0" fmla="*/ 0 w 566"/>
                <a:gd name="T1" fmla="*/ 0 h 159"/>
                <a:gd name="T2" fmla="*/ 2147483646 w 566"/>
                <a:gd name="T3" fmla="*/ 0 h 159"/>
                <a:gd name="T4" fmla="*/ 2147483646 w 566"/>
                <a:gd name="T5" fmla="*/ 2147483646 h 159"/>
                <a:gd name="T6" fmla="*/ 0 w 566"/>
                <a:gd name="T7" fmla="*/ 2147483646 h 159"/>
                <a:gd name="T8" fmla="*/ 0 w 566"/>
                <a:gd name="T9" fmla="*/ 0 h 159"/>
                <a:gd name="T10" fmla="*/ 0 w 566"/>
                <a:gd name="T11" fmla="*/ 0 h 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6"/>
                <a:gd name="T19" fmla="*/ 0 h 159"/>
                <a:gd name="T20" fmla="*/ 566 w 566"/>
                <a:gd name="T21" fmla="*/ 159 h 15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6" h="159">
                  <a:moveTo>
                    <a:pt x="0" y="0"/>
                  </a:moveTo>
                  <a:lnTo>
                    <a:pt x="566" y="0"/>
                  </a:lnTo>
                  <a:lnTo>
                    <a:pt x="566" y="159"/>
                  </a:lnTo>
                  <a:lnTo>
                    <a:pt x="0" y="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Rectangle 200"/>
            <p:cNvSpPr>
              <a:spLocks noChangeArrowheads="1"/>
            </p:cNvSpPr>
            <p:nvPr/>
          </p:nvSpPr>
          <p:spPr bwMode="auto">
            <a:xfrm>
              <a:off x="5528433" y="2078038"/>
              <a:ext cx="779539" cy="246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Traci Houchin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City Clerk</a:t>
              </a:r>
              <a:endParaRPr lang="en-US" altLang="en-US" sz="800" b="1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2094" name="Freeform 213"/>
          <p:cNvSpPr>
            <a:spLocks/>
          </p:cNvSpPr>
          <p:nvPr/>
        </p:nvSpPr>
        <p:spPr bwMode="auto">
          <a:xfrm>
            <a:off x="4666204" y="500063"/>
            <a:ext cx="1055688" cy="414337"/>
          </a:xfrm>
          <a:custGeom>
            <a:avLst/>
            <a:gdLst>
              <a:gd name="T0" fmla="*/ 0 w 671"/>
              <a:gd name="T1" fmla="*/ 0 h 264"/>
              <a:gd name="T2" fmla="*/ 2147483646 w 671"/>
              <a:gd name="T3" fmla="*/ 0 h 264"/>
              <a:gd name="T4" fmla="*/ 2147483646 w 671"/>
              <a:gd name="T5" fmla="*/ 2147483646 h 264"/>
              <a:gd name="T6" fmla="*/ 0 w 671"/>
              <a:gd name="T7" fmla="*/ 2147483646 h 264"/>
              <a:gd name="T8" fmla="*/ 0 w 671"/>
              <a:gd name="T9" fmla="*/ 0 h 264"/>
              <a:gd name="T10" fmla="*/ 0 w 671"/>
              <a:gd name="T11" fmla="*/ 0 h 26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71"/>
              <a:gd name="T19" fmla="*/ 0 h 264"/>
              <a:gd name="T20" fmla="*/ 671 w 671"/>
              <a:gd name="T21" fmla="*/ 264 h 26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71" h="264">
                <a:moveTo>
                  <a:pt x="0" y="0"/>
                </a:moveTo>
                <a:lnTo>
                  <a:pt x="671" y="0"/>
                </a:lnTo>
                <a:lnTo>
                  <a:pt x="671" y="264"/>
                </a:lnTo>
                <a:lnTo>
                  <a:pt x="0" y="264"/>
                </a:lnTo>
                <a:lnTo>
                  <a:pt x="0" y="0"/>
                </a:lnTo>
                <a:close/>
              </a:path>
            </a:pathLst>
          </a:custGeom>
          <a:solidFill>
            <a:srgbClr val="BBE0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5" name="Rectangle 214"/>
          <p:cNvSpPr>
            <a:spLocks noChangeArrowheads="1"/>
          </p:cNvSpPr>
          <p:nvPr/>
        </p:nvSpPr>
        <p:spPr bwMode="auto">
          <a:xfrm>
            <a:off x="4675729" y="542925"/>
            <a:ext cx="10271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latin typeface="Arial Narrow" panose="020B0606020202030204" pitchFamily="34" charset="0"/>
              </a:rPr>
              <a:t>Citizens of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latin typeface="Arial Narrow" panose="020B0606020202030204" pitchFamily="34" charset="0"/>
              </a:rPr>
              <a:t> Sanford</a:t>
            </a:r>
            <a:endParaRPr lang="en-US" altLang="en-US" sz="1000" b="1" dirty="0">
              <a:latin typeface="Arial Narrow" panose="020B0606020202030204" pitchFamily="34" charset="0"/>
            </a:endParaRPr>
          </a:p>
        </p:txBody>
      </p:sp>
      <p:sp>
        <p:nvSpPr>
          <p:cNvPr id="2096" name="Line 216"/>
          <p:cNvSpPr>
            <a:spLocks noChangeShapeType="1"/>
          </p:cNvSpPr>
          <p:nvPr/>
        </p:nvSpPr>
        <p:spPr bwMode="auto">
          <a:xfrm>
            <a:off x="4666204" y="500063"/>
            <a:ext cx="105568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97" name="Line 217"/>
          <p:cNvSpPr>
            <a:spLocks noChangeShapeType="1"/>
          </p:cNvSpPr>
          <p:nvPr/>
        </p:nvSpPr>
        <p:spPr bwMode="auto">
          <a:xfrm>
            <a:off x="5721892" y="500063"/>
            <a:ext cx="0" cy="414337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98" name="Line 218"/>
          <p:cNvSpPr>
            <a:spLocks noChangeShapeType="1"/>
          </p:cNvSpPr>
          <p:nvPr/>
        </p:nvSpPr>
        <p:spPr bwMode="auto">
          <a:xfrm flipH="1">
            <a:off x="4666204" y="914400"/>
            <a:ext cx="105568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99" name="Line 219"/>
          <p:cNvSpPr>
            <a:spLocks noChangeShapeType="1"/>
          </p:cNvSpPr>
          <p:nvPr/>
        </p:nvSpPr>
        <p:spPr bwMode="auto">
          <a:xfrm flipV="1">
            <a:off x="4666204" y="500063"/>
            <a:ext cx="0" cy="414337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101" name="Line 41"/>
          <p:cNvSpPr>
            <a:spLocks noChangeShapeType="1"/>
          </p:cNvSpPr>
          <p:nvPr/>
        </p:nvSpPr>
        <p:spPr bwMode="auto">
          <a:xfrm>
            <a:off x="838147" y="4348670"/>
            <a:ext cx="0" cy="16077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9" name="Line 77"/>
          <p:cNvSpPr>
            <a:spLocks noChangeShapeType="1"/>
          </p:cNvSpPr>
          <p:nvPr/>
        </p:nvSpPr>
        <p:spPr bwMode="auto">
          <a:xfrm>
            <a:off x="2395864" y="5072606"/>
            <a:ext cx="0" cy="6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468978" y="4509795"/>
            <a:ext cx="871605" cy="1123607"/>
            <a:chOff x="257303" y="4501328"/>
            <a:chExt cx="871605" cy="1123607"/>
          </a:xfrm>
        </p:grpSpPr>
        <p:grpSp>
          <p:nvGrpSpPr>
            <p:cNvPr id="13" name="Group 12"/>
            <p:cNvGrpSpPr/>
            <p:nvPr/>
          </p:nvGrpSpPr>
          <p:grpSpPr>
            <a:xfrm>
              <a:off x="285637" y="5130150"/>
              <a:ext cx="843271" cy="494785"/>
              <a:chOff x="3586206" y="5106386"/>
              <a:chExt cx="843271" cy="494785"/>
            </a:xfrm>
          </p:grpSpPr>
          <p:sp>
            <p:nvSpPr>
              <p:cNvPr id="2256" name="Line 87"/>
              <p:cNvSpPr>
                <a:spLocks noChangeShapeType="1"/>
              </p:cNvSpPr>
              <p:nvPr/>
            </p:nvSpPr>
            <p:spPr bwMode="auto">
              <a:xfrm>
                <a:off x="3591378" y="5106386"/>
                <a:ext cx="0" cy="43747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7" name="Line 88"/>
              <p:cNvSpPr>
                <a:spLocks noChangeShapeType="1"/>
              </p:cNvSpPr>
              <p:nvPr/>
            </p:nvSpPr>
            <p:spPr bwMode="auto">
              <a:xfrm>
                <a:off x="3593934" y="5216832"/>
                <a:ext cx="10636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8" name="Line 89"/>
              <p:cNvSpPr>
                <a:spLocks noChangeShapeType="1"/>
              </p:cNvSpPr>
              <p:nvPr/>
            </p:nvSpPr>
            <p:spPr bwMode="auto">
              <a:xfrm>
                <a:off x="3593934" y="5380345"/>
                <a:ext cx="10636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0" name="Rectangle 91"/>
              <p:cNvSpPr>
                <a:spLocks noChangeArrowheads="1"/>
              </p:cNvSpPr>
              <p:nvPr/>
            </p:nvSpPr>
            <p:spPr bwMode="auto">
              <a:xfrm>
                <a:off x="3719346" y="5134282"/>
                <a:ext cx="476092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Risk Mgmt</a:t>
                </a:r>
                <a:r>
                  <a:rPr lang="en-US" altLang="en-US" sz="10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.</a:t>
                </a:r>
                <a:endParaRPr lang="en-US" altLang="en-US" sz="10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261" name="Rectangle 92"/>
              <p:cNvSpPr>
                <a:spLocks noChangeArrowheads="1"/>
              </p:cNvSpPr>
              <p:nvPr/>
            </p:nvSpPr>
            <p:spPr bwMode="auto">
              <a:xfrm>
                <a:off x="3719346" y="5297795"/>
                <a:ext cx="710131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Benefits/Training</a:t>
                </a:r>
                <a:endParaRPr lang="en-US" altLang="en-US" sz="9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262" name="Line 226"/>
              <p:cNvSpPr>
                <a:spLocks noChangeShapeType="1"/>
              </p:cNvSpPr>
              <p:nvPr/>
            </p:nvSpPr>
            <p:spPr bwMode="auto">
              <a:xfrm>
                <a:off x="3586206" y="5543857"/>
                <a:ext cx="12361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" name="Rectangle 228"/>
              <p:cNvSpPr>
                <a:spLocks noChangeArrowheads="1"/>
              </p:cNvSpPr>
              <p:nvPr/>
            </p:nvSpPr>
            <p:spPr bwMode="auto">
              <a:xfrm>
                <a:off x="3719346" y="5463058"/>
                <a:ext cx="511175" cy="138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Recruitment</a:t>
                </a:r>
                <a:endParaRPr lang="en-US" altLang="en-US" sz="900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257303" y="4501328"/>
              <a:ext cx="754680" cy="636776"/>
              <a:chOff x="257303" y="4501328"/>
              <a:chExt cx="754680" cy="636776"/>
            </a:xfrm>
          </p:grpSpPr>
          <p:sp>
            <p:nvSpPr>
              <p:cNvPr id="15" name="Rectangle 14"/>
              <p:cNvSpPr/>
              <p:nvPr/>
            </p:nvSpPr>
            <p:spPr bwMode="auto">
              <a:xfrm>
                <a:off x="257303" y="4501328"/>
                <a:ext cx="754680" cy="620907"/>
              </a:xfrm>
              <a:prstGeom prst="rect">
                <a:avLst/>
              </a:prstGeom>
              <a:solidFill>
                <a:srgbClr val="BBE0E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noFill/>
                  <a:effectLst/>
                  <a:latin typeface="Arial" charset="0"/>
                  <a:ea typeface="ＭＳ Ｐゴシック" pitchFamily="20" charset="-128"/>
                </a:endParaRPr>
              </a:p>
            </p:txBody>
          </p:sp>
          <p:sp>
            <p:nvSpPr>
              <p:cNvPr id="2228" name="Rectangle 250"/>
              <p:cNvSpPr>
                <a:spLocks noChangeArrowheads="1"/>
              </p:cNvSpPr>
              <p:nvPr/>
            </p:nvSpPr>
            <p:spPr bwMode="auto">
              <a:xfrm>
                <a:off x="284823" y="4522551"/>
                <a:ext cx="699641" cy="615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800" b="1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Sharon Kraynik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800" b="1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Human Resources/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800" b="1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Risk Mgmt. Director</a:t>
                </a:r>
                <a:endParaRPr lang="en-US" altLang="en-US" sz="800" b="1" dirty="0">
                  <a:latin typeface="Arial Narrow" panose="020B0606020202030204" pitchFamily="34" charset="0"/>
                </a:endParaRPr>
              </a:p>
            </p:txBody>
          </p:sp>
        </p:grpSp>
      </p:grpSp>
      <p:sp>
        <p:nvSpPr>
          <p:cNvPr id="2120" name="Line 8"/>
          <p:cNvSpPr>
            <a:spLocks noChangeShapeType="1"/>
          </p:cNvSpPr>
          <p:nvPr/>
        </p:nvSpPr>
        <p:spPr bwMode="auto">
          <a:xfrm>
            <a:off x="4193129" y="1774825"/>
            <a:ext cx="0" cy="2524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24" name="Group 369"/>
          <p:cNvGrpSpPr>
            <a:grpSpLocks/>
          </p:cNvGrpSpPr>
          <p:nvPr/>
        </p:nvGrpSpPr>
        <p:grpSpPr bwMode="auto">
          <a:xfrm>
            <a:off x="4098994" y="2896102"/>
            <a:ext cx="1009742" cy="592680"/>
            <a:chOff x="1766" y="2602"/>
            <a:chExt cx="484" cy="258"/>
          </a:xfrm>
        </p:grpSpPr>
        <p:sp>
          <p:nvSpPr>
            <p:cNvPr id="2185" name="Freeform 249"/>
            <p:cNvSpPr>
              <a:spLocks/>
            </p:cNvSpPr>
            <p:nvPr/>
          </p:nvSpPr>
          <p:spPr bwMode="auto">
            <a:xfrm>
              <a:off x="1766" y="2602"/>
              <a:ext cx="484" cy="258"/>
            </a:xfrm>
            <a:custGeom>
              <a:avLst/>
              <a:gdLst>
                <a:gd name="T0" fmla="*/ 0 w 566"/>
                <a:gd name="T1" fmla="*/ 0 h 263"/>
                <a:gd name="T2" fmla="*/ 44 w 566"/>
                <a:gd name="T3" fmla="*/ 0 h 263"/>
                <a:gd name="T4" fmla="*/ 44 w 566"/>
                <a:gd name="T5" fmla="*/ 193 h 263"/>
                <a:gd name="T6" fmla="*/ 0 w 566"/>
                <a:gd name="T7" fmla="*/ 193 h 263"/>
                <a:gd name="T8" fmla="*/ 0 w 566"/>
                <a:gd name="T9" fmla="*/ 0 h 263"/>
                <a:gd name="T10" fmla="*/ 0 w 566"/>
                <a:gd name="T11" fmla="*/ 0 h 2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6"/>
                <a:gd name="T19" fmla="*/ 0 h 263"/>
                <a:gd name="T20" fmla="*/ 566 w 566"/>
                <a:gd name="T21" fmla="*/ 263 h 2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6" h="263">
                  <a:moveTo>
                    <a:pt x="0" y="0"/>
                  </a:moveTo>
                  <a:lnTo>
                    <a:pt x="566" y="0"/>
                  </a:lnTo>
                  <a:lnTo>
                    <a:pt x="566" y="263"/>
                  </a:lnTo>
                  <a:lnTo>
                    <a:pt x="0" y="2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" name="Rectangle 250"/>
            <p:cNvSpPr>
              <a:spLocks noChangeArrowheads="1"/>
            </p:cNvSpPr>
            <p:nvPr/>
          </p:nvSpPr>
          <p:spPr bwMode="auto">
            <a:xfrm>
              <a:off x="1802" y="2619"/>
              <a:ext cx="42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latin typeface="Arial Narrow" panose="020B0606020202030204" pitchFamily="34" charset="0"/>
                </a:rPr>
                <a:t>Lisa Holder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latin typeface="Arial Narrow" panose="020B0606020202030204" pitchFamily="34" charset="0"/>
                </a:rPr>
                <a:t>Communications &amp; Marketing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latin typeface="Arial Narrow" panose="020B0606020202030204" pitchFamily="34" charset="0"/>
                </a:rPr>
                <a:t>Manager</a:t>
              </a:r>
            </a:p>
            <a:p>
              <a:pPr>
                <a:spcBef>
                  <a:spcPct val="0"/>
                </a:spcBef>
                <a:buFontTx/>
                <a:buNone/>
              </a:pPr>
              <a:endParaRPr lang="en-US" altLang="en-US" sz="800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762346" y="2422084"/>
            <a:ext cx="914400" cy="327025"/>
            <a:chOff x="4449067" y="2422084"/>
            <a:chExt cx="914400" cy="327025"/>
          </a:xfrm>
        </p:grpSpPr>
        <p:sp>
          <p:nvSpPr>
            <p:cNvPr id="2179" name="Freeform 249"/>
            <p:cNvSpPr>
              <a:spLocks/>
            </p:cNvSpPr>
            <p:nvPr/>
          </p:nvSpPr>
          <p:spPr bwMode="auto">
            <a:xfrm>
              <a:off x="4449067" y="2422084"/>
              <a:ext cx="914400" cy="327025"/>
            </a:xfrm>
            <a:custGeom>
              <a:avLst/>
              <a:gdLst>
                <a:gd name="T0" fmla="*/ 0 w 566"/>
                <a:gd name="T1" fmla="*/ 0 h 263"/>
                <a:gd name="T2" fmla="*/ 490 w 566"/>
                <a:gd name="T3" fmla="*/ 0 h 263"/>
                <a:gd name="T4" fmla="*/ 490 w 566"/>
                <a:gd name="T5" fmla="*/ 231 h 263"/>
                <a:gd name="T6" fmla="*/ 0 w 566"/>
                <a:gd name="T7" fmla="*/ 231 h 263"/>
                <a:gd name="T8" fmla="*/ 0 w 566"/>
                <a:gd name="T9" fmla="*/ 0 h 263"/>
                <a:gd name="T10" fmla="*/ 0 w 566"/>
                <a:gd name="T11" fmla="*/ 0 h 2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6"/>
                <a:gd name="T19" fmla="*/ 0 h 263"/>
                <a:gd name="T20" fmla="*/ 566 w 566"/>
                <a:gd name="T21" fmla="*/ 263 h 2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6" h="263">
                  <a:moveTo>
                    <a:pt x="0" y="0"/>
                  </a:moveTo>
                  <a:lnTo>
                    <a:pt x="566" y="0"/>
                  </a:lnTo>
                  <a:lnTo>
                    <a:pt x="566" y="263"/>
                  </a:lnTo>
                  <a:lnTo>
                    <a:pt x="0" y="2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" name="Rectangle 250"/>
            <p:cNvSpPr>
              <a:spLocks noChangeArrowheads="1"/>
            </p:cNvSpPr>
            <p:nvPr/>
          </p:nvSpPr>
          <p:spPr bwMode="auto">
            <a:xfrm>
              <a:off x="4473516" y="2457167"/>
              <a:ext cx="865502" cy="2468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latin typeface="Arial Narrow" panose="020B0606020202030204" pitchFamily="34" charset="0"/>
                </a:rPr>
                <a:t>Craig Radzak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latin typeface="Arial Narrow" panose="020B0606020202030204" pitchFamily="34" charset="0"/>
                </a:rPr>
                <a:t>Asst. City Manager</a:t>
              </a:r>
            </a:p>
          </p:txBody>
        </p:sp>
      </p:grpSp>
      <p:grpSp>
        <p:nvGrpSpPr>
          <p:cNvPr id="2126" name="Group 296"/>
          <p:cNvGrpSpPr>
            <a:grpSpLocks/>
          </p:cNvGrpSpPr>
          <p:nvPr/>
        </p:nvGrpSpPr>
        <p:grpSpPr bwMode="auto">
          <a:xfrm>
            <a:off x="2535514" y="2886075"/>
            <a:ext cx="1474788" cy="409575"/>
            <a:chOff x="257" y="2618"/>
            <a:chExt cx="677" cy="261"/>
          </a:xfrm>
        </p:grpSpPr>
        <p:sp>
          <p:nvSpPr>
            <p:cNvPr id="2173" name="Freeform 249"/>
            <p:cNvSpPr>
              <a:spLocks/>
            </p:cNvSpPr>
            <p:nvPr/>
          </p:nvSpPr>
          <p:spPr bwMode="auto">
            <a:xfrm>
              <a:off x="306" y="2618"/>
              <a:ext cx="561" cy="261"/>
            </a:xfrm>
            <a:custGeom>
              <a:avLst/>
              <a:gdLst>
                <a:gd name="T0" fmla="*/ 0 w 566"/>
                <a:gd name="T1" fmla="*/ 0 h 263"/>
                <a:gd name="T2" fmla="*/ 490 w 566"/>
                <a:gd name="T3" fmla="*/ 0 h 263"/>
                <a:gd name="T4" fmla="*/ 490 w 566"/>
                <a:gd name="T5" fmla="*/ 231 h 263"/>
                <a:gd name="T6" fmla="*/ 0 w 566"/>
                <a:gd name="T7" fmla="*/ 231 h 263"/>
                <a:gd name="T8" fmla="*/ 0 w 566"/>
                <a:gd name="T9" fmla="*/ 0 h 263"/>
                <a:gd name="T10" fmla="*/ 0 w 566"/>
                <a:gd name="T11" fmla="*/ 0 h 2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6"/>
                <a:gd name="T19" fmla="*/ 0 h 263"/>
                <a:gd name="T20" fmla="*/ 566 w 566"/>
                <a:gd name="T21" fmla="*/ 263 h 2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6" h="263">
                  <a:moveTo>
                    <a:pt x="0" y="0"/>
                  </a:moveTo>
                  <a:lnTo>
                    <a:pt x="566" y="0"/>
                  </a:lnTo>
                  <a:lnTo>
                    <a:pt x="566" y="263"/>
                  </a:lnTo>
                  <a:lnTo>
                    <a:pt x="0" y="2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" name="Rectangle 250"/>
            <p:cNvSpPr>
              <a:spLocks noChangeArrowheads="1"/>
            </p:cNvSpPr>
            <p:nvPr/>
          </p:nvSpPr>
          <p:spPr bwMode="auto">
            <a:xfrm>
              <a:off x="257" y="2630"/>
              <a:ext cx="677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latin typeface="Arial Narrow" panose="020B0606020202030204" pitchFamily="34" charset="0"/>
                </a:rPr>
                <a:t>Brady Lessard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latin typeface="Arial Narrow" panose="020B0606020202030204" pitchFamily="34" charset="0"/>
                </a:rPr>
                <a:t>Economic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latin typeface="Arial Narrow" panose="020B0606020202030204" pitchFamily="34" charset="0"/>
                </a:rPr>
                <a:t>Development Director</a:t>
              </a:r>
            </a:p>
          </p:txBody>
        </p:sp>
      </p:grpSp>
      <p:grpSp>
        <p:nvGrpSpPr>
          <p:cNvPr id="2127" name="Group 296"/>
          <p:cNvGrpSpPr>
            <a:grpSpLocks/>
          </p:cNvGrpSpPr>
          <p:nvPr/>
        </p:nvGrpSpPr>
        <p:grpSpPr bwMode="auto">
          <a:xfrm>
            <a:off x="6164573" y="2894704"/>
            <a:ext cx="1602571" cy="420687"/>
            <a:chOff x="306" y="2618"/>
            <a:chExt cx="672" cy="261"/>
          </a:xfrm>
        </p:grpSpPr>
        <p:sp>
          <p:nvSpPr>
            <p:cNvPr id="2167" name="Freeform 249"/>
            <p:cNvSpPr>
              <a:spLocks/>
            </p:cNvSpPr>
            <p:nvPr/>
          </p:nvSpPr>
          <p:spPr bwMode="auto">
            <a:xfrm>
              <a:off x="306" y="2618"/>
              <a:ext cx="672" cy="261"/>
            </a:xfrm>
            <a:custGeom>
              <a:avLst/>
              <a:gdLst>
                <a:gd name="T0" fmla="*/ 0 w 566"/>
                <a:gd name="T1" fmla="*/ 0 h 263"/>
                <a:gd name="T2" fmla="*/ 702 w 566"/>
                <a:gd name="T3" fmla="*/ 0 h 263"/>
                <a:gd name="T4" fmla="*/ 702 w 566"/>
                <a:gd name="T5" fmla="*/ 231 h 263"/>
                <a:gd name="T6" fmla="*/ 0 w 566"/>
                <a:gd name="T7" fmla="*/ 231 h 263"/>
                <a:gd name="T8" fmla="*/ 0 w 566"/>
                <a:gd name="T9" fmla="*/ 0 h 263"/>
                <a:gd name="T10" fmla="*/ 0 w 566"/>
                <a:gd name="T11" fmla="*/ 0 h 2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6"/>
                <a:gd name="T19" fmla="*/ 0 h 263"/>
                <a:gd name="T20" fmla="*/ 566 w 566"/>
                <a:gd name="T21" fmla="*/ 263 h 2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6" h="263">
                  <a:moveTo>
                    <a:pt x="0" y="0"/>
                  </a:moveTo>
                  <a:lnTo>
                    <a:pt x="566" y="0"/>
                  </a:lnTo>
                  <a:lnTo>
                    <a:pt x="566" y="263"/>
                  </a:lnTo>
                  <a:lnTo>
                    <a:pt x="0" y="2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" name="Rectangle 250"/>
            <p:cNvSpPr>
              <a:spLocks noChangeArrowheads="1"/>
            </p:cNvSpPr>
            <p:nvPr/>
          </p:nvSpPr>
          <p:spPr bwMode="auto">
            <a:xfrm>
              <a:off x="312" y="2633"/>
              <a:ext cx="659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Nicole Osburn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Community Relations &amp; Neighborhood Engagement Director</a:t>
              </a:r>
              <a:endParaRPr lang="en-US" altLang="en-US" sz="800" b="1" dirty="0">
                <a:latin typeface="Arial Narrow" panose="020B0606020202030204" pitchFamily="34" charset="0"/>
              </a:endParaRPr>
            </a:p>
          </p:txBody>
        </p:sp>
        <p:sp>
          <p:nvSpPr>
            <p:cNvPr id="2170" name="Line 253"/>
            <p:cNvSpPr>
              <a:spLocks noChangeShapeType="1"/>
            </p:cNvSpPr>
            <p:nvPr/>
          </p:nvSpPr>
          <p:spPr bwMode="auto">
            <a:xfrm>
              <a:off x="978" y="2623"/>
              <a:ext cx="0" cy="252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1" name="Line 254"/>
            <p:cNvSpPr>
              <a:spLocks noChangeShapeType="1"/>
            </p:cNvSpPr>
            <p:nvPr/>
          </p:nvSpPr>
          <p:spPr bwMode="auto">
            <a:xfrm flipH="1">
              <a:off x="306" y="2878"/>
              <a:ext cx="672" cy="1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2" name="Line 255"/>
            <p:cNvSpPr>
              <a:spLocks noChangeShapeType="1"/>
            </p:cNvSpPr>
            <p:nvPr/>
          </p:nvSpPr>
          <p:spPr bwMode="auto">
            <a:xfrm flipV="1">
              <a:off x="306" y="2618"/>
              <a:ext cx="0" cy="261"/>
            </a:xfrm>
            <a:prstGeom prst="line">
              <a:avLst/>
            </a:prstGeom>
            <a:noFill/>
            <a:ln w="9525">
              <a:solidFill>
                <a:schemeClr val="accent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29" name="Line 41"/>
          <p:cNvSpPr>
            <a:spLocks noChangeShapeType="1"/>
          </p:cNvSpPr>
          <p:nvPr/>
        </p:nvSpPr>
        <p:spPr bwMode="auto">
          <a:xfrm>
            <a:off x="6982552" y="2819285"/>
            <a:ext cx="0" cy="754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660379" y="1040824"/>
            <a:ext cx="5103037" cy="475008"/>
            <a:chOff x="2347100" y="888424"/>
            <a:chExt cx="5103037" cy="475008"/>
          </a:xfrm>
        </p:grpSpPr>
        <p:sp>
          <p:nvSpPr>
            <p:cNvPr id="2130" name="Rectangle 266"/>
            <p:cNvSpPr>
              <a:spLocks noChangeArrowheads="1"/>
            </p:cNvSpPr>
            <p:nvPr/>
          </p:nvSpPr>
          <p:spPr bwMode="auto">
            <a:xfrm>
              <a:off x="2355850" y="888424"/>
              <a:ext cx="5094287" cy="47500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2131" name="Rectangle 214"/>
            <p:cNvSpPr>
              <a:spLocks noChangeArrowheads="1"/>
            </p:cNvSpPr>
            <p:nvPr/>
          </p:nvSpPr>
          <p:spPr bwMode="auto">
            <a:xfrm>
              <a:off x="2347100" y="923681"/>
              <a:ext cx="975869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Sheena Britton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Commissioner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District 1</a:t>
              </a:r>
              <a:endParaRPr lang="en-US" altLang="en-US" sz="900" b="1" dirty="0">
                <a:latin typeface="Arial Narrow" panose="020B0606020202030204" pitchFamily="34" charset="0"/>
              </a:endParaRPr>
            </a:p>
          </p:txBody>
        </p:sp>
        <p:sp>
          <p:nvSpPr>
            <p:cNvPr id="2132" name="Rectangle 214"/>
            <p:cNvSpPr>
              <a:spLocks noChangeArrowheads="1"/>
            </p:cNvSpPr>
            <p:nvPr/>
          </p:nvSpPr>
          <p:spPr bwMode="auto">
            <a:xfrm>
              <a:off x="3351987" y="923681"/>
              <a:ext cx="1054100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Kerry S. Wiggins Sr.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Commissioner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District 2</a:t>
              </a:r>
              <a:endParaRPr lang="en-US" altLang="en-US" sz="900" b="1" dirty="0">
                <a:latin typeface="Arial Narrow" panose="020B0606020202030204" pitchFamily="34" charset="0"/>
              </a:endParaRPr>
            </a:p>
          </p:txBody>
        </p:sp>
        <p:sp>
          <p:nvSpPr>
            <p:cNvPr id="2133" name="Rectangle 214"/>
            <p:cNvSpPr>
              <a:spLocks noChangeArrowheads="1"/>
            </p:cNvSpPr>
            <p:nvPr/>
          </p:nvSpPr>
          <p:spPr bwMode="auto">
            <a:xfrm>
              <a:off x="4463445" y="923681"/>
              <a:ext cx="86518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Art Woodruff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Mayor</a:t>
              </a:r>
              <a:endParaRPr lang="en-US" altLang="en-US" sz="1000" dirty="0">
                <a:latin typeface="Arial Narrow" panose="020B0606020202030204" pitchFamily="34" charset="0"/>
              </a:endParaRPr>
            </a:p>
          </p:txBody>
        </p:sp>
        <p:sp>
          <p:nvSpPr>
            <p:cNvPr id="2134" name="Rectangle 214"/>
            <p:cNvSpPr>
              <a:spLocks noChangeArrowheads="1"/>
            </p:cNvSpPr>
            <p:nvPr/>
          </p:nvSpPr>
          <p:spPr bwMode="auto">
            <a:xfrm>
              <a:off x="5510987" y="923681"/>
              <a:ext cx="871538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Patrick Austin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Commissioner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District 3</a:t>
              </a:r>
              <a:endParaRPr lang="en-US" altLang="en-US" sz="900" b="1" dirty="0">
                <a:latin typeface="Arial Narrow" panose="020B0606020202030204" pitchFamily="34" charset="0"/>
              </a:endParaRPr>
            </a:p>
          </p:txBody>
        </p:sp>
        <p:sp>
          <p:nvSpPr>
            <p:cNvPr id="2135" name="Rectangle 214"/>
            <p:cNvSpPr>
              <a:spLocks noChangeArrowheads="1"/>
            </p:cNvSpPr>
            <p:nvPr/>
          </p:nvSpPr>
          <p:spPr bwMode="auto">
            <a:xfrm>
              <a:off x="6496825" y="923681"/>
              <a:ext cx="871537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Claudia Thomas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Commissioner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District 4</a:t>
              </a:r>
              <a:endParaRPr lang="en-US" altLang="en-US" sz="900" b="1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2141" name="Line 41"/>
          <p:cNvSpPr>
            <a:spLocks noChangeShapeType="1"/>
          </p:cNvSpPr>
          <p:nvPr/>
        </p:nvSpPr>
        <p:spPr bwMode="auto">
          <a:xfrm>
            <a:off x="4631328" y="2819284"/>
            <a:ext cx="0" cy="6679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6" name="Group 225"/>
          <p:cNvGrpSpPr/>
          <p:nvPr/>
        </p:nvGrpSpPr>
        <p:grpSpPr>
          <a:xfrm>
            <a:off x="1495055" y="4348671"/>
            <a:ext cx="746337" cy="1864971"/>
            <a:chOff x="1243950" y="4348671"/>
            <a:chExt cx="746337" cy="1864971"/>
          </a:xfrm>
        </p:grpSpPr>
        <p:sp>
          <p:nvSpPr>
            <p:cNvPr id="2143" name="Line 150"/>
            <p:cNvSpPr>
              <a:spLocks noChangeShapeType="1"/>
            </p:cNvSpPr>
            <p:nvPr/>
          </p:nvSpPr>
          <p:spPr bwMode="auto">
            <a:xfrm flipH="1">
              <a:off x="1267879" y="5032486"/>
              <a:ext cx="3904" cy="11272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3" name="Line 41"/>
            <p:cNvSpPr>
              <a:spLocks noChangeShapeType="1"/>
            </p:cNvSpPr>
            <p:nvPr/>
          </p:nvSpPr>
          <p:spPr bwMode="auto">
            <a:xfrm>
              <a:off x="1607962" y="4348671"/>
              <a:ext cx="0" cy="1886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39" name="Freeform 249"/>
            <p:cNvSpPr>
              <a:spLocks/>
            </p:cNvSpPr>
            <p:nvPr/>
          </p:nvSpPr>
          <p:spPr bwMode="auto">
            <a:xfrm>
              <a:off x="1243950" y="4501328"/>
              <a:ext cx="746337" cy="532840"/>
            </a:xfrm>
            <a:custGeom>
              <a:avLst/>
              <a:gdLst>
                <a:gd name="T0" fmla="*/ 0 w 566"/>
                <a:gd name="T1" fmla="*/ 0 h 263"/>
                <a:gd name="T2" fmla="*/ 490 w 566"/>
                <a:gd name="T3" fmla="*/ 0 h 263"/>
                <a:gd name="T4" fmla="*/ 490 w 566"/>
                <a:gd name="T5" fmla="*/ 231 h 263"/>
                <a:gd name="T6" fmla="*/ 0 w 566"/>
                <a:gd name="T7" fmla="*/ 231 h 263"/>
                <a:gd name="T8" fmla="*/ 0 w 566"/>
                <a:gd name="T9" fmla="*/ 0 h 263"/>
                <a:gd name="T10" fmla="*/ 0 w 566"/>
                <a:gd name="T11" fmla="*/ 0 h 2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6"/>
                <a:gd name="T19" fmla="*/ 0 h 263"/>
                <a:gd name="T20" fmla="*/ 566 w 566"/>
                <a:gd name="T21" fmla="*/ 263 h 2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6" h="263">
                  <a:moveTo>
                    <a:pt x="0" y="0"/>
                  </a:moveTo>
                  <a:lnTo>
                    <a:pt x="566" y="0"/>
                  </a:lnTo>
                  <a:lnTo>
                    <a:pt x="566" y="263"/>
                  </a:lnTo>
                  <a:lnTo>
                    <a:pt x="0" y="2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0" name="Rectangle 250"/>
            <p:cNvSpPr>
              <a:spLocks noChangeArrowheads="1"/>
            </p:cNvSpPr>
            <p:nvPr/>
          </p:nvSpPr>
          <p:spPr bwMode="auto">
            <a:xfrm>
              <a:off x="1266566" y="4519702"/>
              <a:ext cx="706426" cy="4389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Cindy Lindsay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Financial Services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Director</a:t>
              </a:r>
              <a:endParaRPr lang="en-US" altLang="en-US" sz="800" b="1" dirty="0">
                <a:latin typeface="Arial Narrow" panose="020B0606020202030204" pitchFamily="34" charset="0"/>
              </a:endParaRPr>
            </a:p>
          </p:txBody>
        </p:sp>
        <p:sp>
          <p:nvSpPr>
            <p:cNvPr id="2144" name="Line 151"/>
            <p:cNvSpPr>
              <a:spLocks noChangeShapeType="1"/>
            </p:cNvSpPr>
            <p:nvPr/>
          </p:nvSpPr>
          <p:spPr bwMode="auto">
            <a:xfrm>
              <a:off x="1267879" y="5183408"/>
              <a:ext cx="1079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45" name="Line 152"/>
            <p:cNvSpPr>
              <a:spLocks noChangeShapeType="1"/>
            </p:cNvSpPr>
            <p:nvPr/>
          </p:nvSpPr>
          <p:spPr bwMode="auto">
            <a:xfrm>
              <a:off x="1267879" y="5348693"/>
              <a:ext cx="1079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46" name="Line 153"/>
            <p:cNvSpPr>
              <a:spLocks noChangeShapeType="1"/>
            </p:cNvSpPr>
            <p:nvPr/>
          </p:nvSpPr>
          <p:spPr bwMode="auto">
            <a:xfrm>
              <a:off x="1267879" y="5513977"/>
              <a:ext cx="1079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47" name="Line 154"/>
            <p:cNvSpPr>
              <a:spLocks noChangeShapeType="1"/>
            </p:cNvSpPr>
            <p:nvPr/>
          </p:nvSpPr>
          <p:spPr bwMode="auto">
            <a:xfrm>
              <a:off x="1267879" y="5826907"/>
              <a:ext cx="1079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48" name="Line 155"/>
            <p:cNvSpPr>
              <a:spLocks noChangeShapeType="1"/>
            </p:cNvSpPr>
            <p:nvPr/>
          </p:nvSpPr>
          <p:spPr bwMode="auto">
            <a:xfrm>
              <a:off x="1267879" y="5992192"/>
              <a:ext cx="1079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49" name="Line 156"/>
            <p:cNvSpPr>
              <a:spLocks noChangeShapeType="1"/>
            </p:cNvSpPr>
            <p:nvPr/>
          </p:nvSpPr>
          <p:spPr bwMode="auto">
            <a:xfrm>
              <a:off x="1267879" y="6157477"/>
              <a:ext cx="1079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" name="Rectangle 162"/>
            <p:cNvSpPr>
              <a:spLocks noChangeArrowheads="1"/>
            </p:cNvSpPr>
            <p:nvPr/>
          </p:nvSpPr>
          <p:spPr bwMode="auto">
            <a:xfrm>
              <a:off x="1386942" y="5452896"/>
              <a:ext cx="553037" cy="256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ts val="1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Financial</a:t>
              </a:r>
            </a:p>
            <a:p>
              <a:pPr>
                <a:lnSpc>
                  <a:spcPts val="1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Management</a:t>
              </a:r>
              <a:endParaRPr lang="en-US" altLang="en-US" sz="1000" dirty="0">
                <a:latin typeface="Arial Narrow" panose="020B0606020202030204" pitchFamily="34" charset="0"/>
              </a:endParaRPr>
            </a:p>
          </p:txBody>
        </p:sp>
        <p:sp>
          <p:nvSpPr>
            <p:cNvPr id="2156" name="Rectangle 163"/>
            <p:cNvSpPr>
              <a:spLocks noChangeArrowheads="1"/>
            </p:cNvSpPr>
            <p:nvPr/>
          </p:nvSpPr>
          <p:spPr bwMode="auto">
            <a:xfrm>
              <a:off x="1402817" y="5111196"/>
              <a:ext cx="469902" cy="139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Accounting</a:t>
              </a:r>
            </a:p>
          </p:txBody>
        </p:sp>
        <p:sp>
          <p:nvSpPr>
            <p:cNvPr id="2157" name="Rectangle 164"/>
            <p:cNvSpPr>
              <a:spLocks noChangeArrowheads="1"/>
            </p:cNvSpPr>
            <p:nvPr/>
          </p:nvSpPr>
          <p:spPr bwMode="auto">
            <a:xfrm>
              <a:off x="1401230" y="5284504"/>
              <a:ext cx="300039" cy="138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Budget</a:t>
              </a:r>
            </a:p>
          </p:txBody>
        </p:sp>
        <p:sp>
          <p:nvSpPr>
            <p:cNvPr id="2158" name="Rectangle 165"/>
            <p:cNvSpPr>
              <a:spLocks noChangeArrowheads="1"/>
            </p:cNvSpPr>
            <p:nvPr/>
          </p:nvSpPr>
          <p:spPr bwMode="auto">
            <a:xfrm>
              <a:off x="1393292" y="5743463"/>
              <a:ext cx="290514" cy="138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Payroll</a:t>
              </a:r>
              <a:endParaRPr lang="en-US" altLang="en-US" sz="1000" dirty="0">
                <a:latin typeface="Arial Narrow" panose="020B0606020202030204" pitchFamily="34" charset="0"/>
              </a:endParaRPr>
            </a:p>
          </p:txBody>
        </p:sp>
        <p:sp>
          <p:nvSpPr>
            <p:cNvPr id="2159" name="Rectangle 166"/>
            <p:cNvSpPr>
              <a:spLocks noChangeArrowheads="1"/>
            </p:cNvSpPr>
            <p:nvPr/>
          </p:nvSpPr>
          <p:spPr bwMode="auto">
            <a:xfrm>
              <a:off x="1393292" y="5908747"/>
              <a:ext cx="542927" cy="138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Procurement</a:t>
              </a:r>
              <a:endParaRPr lang="en-US" altLang="en-US" sz="900" dirty="0">
                <a:latin typeface="Arial Narrow" panose="020B0606020202030204" pitchFamily="34" charset="0"/>
              </a:endParaRPr>
            </a:p>
          </p:txBody>
        </p:sp>
        <p:sp>
          <p:nvSpPr>
            <p:cNvPr id="2160" name="Rectangle 167"/>
            <p:cNvSpPr>
              <a:spLocks noChangeArrowheads="1"/>
            </p:cNvSpPr>
            <p:nvPr/>
          </p:nvSpPr>
          <p:spPr bwMode="auto">
            <a:xfrm>
              <a:off x="1393292" y="6074032"/>
              <a:ext cx="84138" cy="139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IT</a:t>
              </a:r>
              <a:endParaRPr lang="en-US" altLang="en-US" sz="1000" dirty="0">
                <a:latin typeface="Arial Narrow" panose="020B0606020202030204" pitchFamily="34" charset="0"/>
              </a:endParaRPr>
            </a:p>
          </p:txBody>
        </p:sp>
      </p:grpSp>
      <p:cxnSp>
        <p:nvCxnSpPr>
          <p:cNvPr id="12" name="Straight Connector 11"/>
          <p:cNvCxnSpPr>
            <a:stCxn id="2128" idx="0"/>
            <a:endCxn id="2129" idx="0"/>
          </p:cNvCxnSpPr>
          <p:nvPr/>
        </p:nvCxnSpPr>
        <p:spPr bwMode="auto">
          <a:xfrm>
            <a:off x="3253302" y="2819284"/>
            <a:ext cx="372925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7" name="Freeform 249"/>
          <p:cNvSpPr>
            <a:spLocks/>
          </p:cNvSpPr>
          <p:nvPr/>
        </p:nvSpPr>
        <p:spPr bwMode="auto">
          <a:xfrm>
            <a:off x="2486418" y="3444090"/>
            <a:ext cx="1548653" cy="491657"/>
          </a:xfrm>
          <a:custGeom>
            <a:avLst/>
            <a:gdLst>
              <a:gd name="T0" fmla="*/ 0 w 566"/>
              <a:gd name="T1" fmla="*/ 0 h 263"/>
              <a:gd name="T2" fmla="*/ 490 w 566"/>
              <a:gd name="T3" fmla="*/ 0 h 263"/>
              <a:gd name="T4" fmla="*/ 490 w 566"/>
              <a:gd name="T5" fmla="*/ 231 h 263"/>
              <a:gd name="T6" fmla="*/ 0 w 566"/>
              <a:gd name="T7" fmla="*/ 231 h 263"/>
              <a:gd name="T8" fmla="*/ 0 w 566"/>
              <a:gd name="T9" fmla="*/ 0 h 263"/>
              <a:gd name="T10" fmla="*/ 0 w 566"/>
              <a:gd name="T11" fmla="*/ 0 h 26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66"/>
              <a:gd name="T19" fmla="*/ 0 h 263"/>
              <a:gd name="T20" fmla="*/ 566 w 566"/>
              <a:gd name="T21" fmla="*/ 263 h 26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66" h="263">
                <a:moveTo>
                  <a:pt x="0" y="0"/>
                </a:moveTo>
                <a:lnTo>
                  <a:pt x="566" y="0"/>
                </a:lnTo>
                <a:lnTo>
                  <a:pt x="566" y="263"/>
                </a:lnTo>
                <a:lnTo>
                  <a:pt x="0" y="263"/>
                </a:lnTo>
                <a:lnTo>
                  <a:pt x="0" y="0"/>
                </a:lnTo>
                <a:close/>
              </a:path>
            </a:pathLst>
          </a:cu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8" name="Rectangle 250"/>
          <p:cNvSpPr>
            <a:spLocks noChangeArrowheads="1"/>
          </p:cNvSpPr>
          <p:nvPr/>
        </p:nvSpPr>
        <p:spPr bwMode="auto">
          <a:xfrm>
            <a:off x="2738464" y="3478289"/>
            <a:ext cx="10296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 Narrow" panose="020B0606020202030204" pitchFamily="34" charset="0"/>
              </a:rPr>
              <a:t>Pamela Lynch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 Narrow" panose="020B0606020202030204" pitchFamily="34" charset="0"/>
              </a:rPr>
              <a:t>Economic Development Project Manager </a:t>
            </a:r>
          </a:p>
        </p:txBody>
      </p:sp>
      <p:sp>
        <p:nvSpPr>
          <p:cNvPr id="2191" name="Rectangle 78"/>
          <p:cNvSpPr>
            <a:spLocks noChangeArrowheads="1"/>
          </p:cNvSpPr>
          <p:nvPr/>
        </p:nvSpPr>
        <p:spPr bwMode="auto">
          <a:xfrm>
            <a:off x="6353304" y="3380428"/>
            <a:ext cx="1585913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000000"/>
                </a:solidFill>
                <a:latin typeface="Arial Narrow" panose="020B0606020202030204" pitchFamily="34" charset="0"/>
              </a:rPr>
              <a:t>Community Development Block Grant</a:t>
            </a:r>
            <a:endParaRPr lang="en-US" altLang="en-US" sz="900" dirty="0">
              <a:latin typeface="Arial Narrow" panose="020B0606020202030204" pitchFamily="34" charset="0"/>
            </a:endParaRPr>
          </a:p>
        </p:txBody>
      </p:sp>
      <p:sp>
        <p:nvSpPr>
          <p:cNvPr id="2192" name="Line 73"/>
          <p:cNvSpPr>
            <a:spLocks noChangeShapeType="1"/>
          </p:cNvSpPr>
          <p:nvPr/>
        </p:nvSpPr>
        <p:spPr bwMode="auto">
          <a:xfrm>
            <a:off x="6219953" y="3450278"/>
            <a:ext cx="1190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9" name="Line 74"/>
          <p:cNvSpPr>
            <a:spLocks noChangeShapeType="1"/>
          </p:cNvSpPr>
          <p:nvPr/>
        </p:nvSpPr>
        <p:spPr bwMode="auto">
          <a:xfrm>
            <a:off x="6215191" y="3751907"/>
            <a:ext cx="1238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0" name="Rectangle 79"/>
          <p:cNvSpPr>
            <a:spLocks noChangeArrowheads="1"/>
          </p:cNvSpPr>
          <p:nvPr/>
        </p:nvSpPr>
        <p:spPr bwMode="auto">
          <a:xfrm>
            <a:off x="6345478" y="3537476"/>
            <a:ext cx="53975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000000"/>
                </a:solidFill>
                <a:latin typeface="Arial Narrow" panose="020B0606020202030204" pitchFamily="34" charset="0"/>
              </a:rPr>
              <a:t>Fair Housing</a:t>
            </a:r>
            <a:endParaRPr lang="en-US" altLang="en-US" sz="900" dirty="0">
              <a:latin typeface="Arial Narrow" panose="020B0606020202030204" pitchFamily="34" charset="0"/>
            </a:endParaRPr>
          </a:p>
        </p:txBody>
      </p:sp>
      <p:cxnSp>
        <p:nvCxnSpPr>
          <p:cNvPr id="2282" name="Straight Connector 2281"/>
          <p:cNvCxnSpPr/>
          <p:nvPr/>
        </p:nvCxnSpPr>
        <p:spPr bwMode="auto">
          <a:xfrm>
            <a:off x="6219159" y="3593947"/>
            <a:ext cx="11985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1" name="Line 42"/>
          <p:cNvSpPr>
            <a:spLocks noChangeShapeType="1"/>
          </p:cNvSpPr>
          <p:nvPr/>
        </p:nvSpPr>
        <p:spPr bwMode="auto">
          <a:xfrm>
            <a:off x="6334839" y="4340093"/>
            <a:ext cx="0" cy="18238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3" name="Group 242"/>
          <p:cNvGrpSpPr/>
          <p:nvPr/>
        </p:nvGrpSpPr>
        <p:grpSpPr>
          <a:xfrm>
            <a:off x="5467981" y="4480989"/>
            <a:ext cx="1716059" cy="461665"/>
            <a:chOff x="4809972" y="4480989"/>
            <a:chExt cx="1716059" cy="461665"/>
          </a:xfrm>
        </p:grpSpPr>
        <p:grpSp>
          <p:nvGrpSpPr>
            <p:cNvPr id="2107" name="Group 317"/>
            <p:cNvGrpSpPr>
              <a:grpSpLocks/>
            </p:cNvGrpSpPr>
            <p:nvPr/>
          </p:nvGrpSpPr>
          <p:grpSpPr bwMode="auto">
            <a:xfrm>
              <a:off x="4809972" y="4500018"/>
              <a:ext cx="1716059" cy="403446"/>
              <a:chOff x="306" y="2618"/>
              <a:chExt cx="561" cy="261"/>
            </a:xfrm>
          </p:grpSpPr>
          <p:sp>
            <p:nvSpPr>
              <p:cNvPr id="2221" name="Freeform 249"/>
              <p:cNvSpPr>
                <a:spLocks/>
              </p:cNvSpPr>
              <p:nvPr/>
            </p:nvSpPr>
            <p:spPr bwMode="auto">
              <a:xfrm>
                <a:off x="306" y="2618"/>
                <a:ext cx="561" cy="261"/>
              </a:xfrm>
              <a:custGeom>
                <a:avLst/>
                <a:gdLst>
                  <a:gd name="T0" fmla="*/ 0 w 566"/>
                  <a:gd name="T1" fmla="*/ 0 h 263"/>
                  <a:gd name="T2" fmla="*/ 490 w 566"/>
                  <a:gd name="T3" fmla="*/ 0 h 263"/>
                  <a:gd name="T4" fmla="*/ 490 w 566"/>
                  <a:gd name="T5" fmla="*/ 231 h 263"/>
                  <a:gd name="T6" fmla="*/ 0 w 566"/>
                  <a:gd name="T7" fmla="*/ 231 h 263"/>
                  <a:gd name="T8" fmla="*/ 0 w 566"/>
                  <a:gd name="T9" fmla="*/ 0 h 263"/>
                  <a:gd name="T10" fmla="*/ 0 w 566"/>
                  <a:gd name="T11" fmla="*/ 0 h 2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66"/>
                  <a:gd name="T19" fmla="*/ 0 h 263"/>
                  <a:gd name="T20" fmla="*/ 566 w 566"/>
                  <a:gd name="T21" fmla="*/ 263 h 26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66" h="263">
                    <a:moveTo>
                      <a:pt x="0" y="0"/>
                    </a:moveTo>
                    <a:lnTo>
                      <a:pt x="566" y="0"/>
                    </a:lnTo>
                    <a:lnTo>
                      <a:pt x="566" y="263"/>
                    </a:lnTo>
                    <a:lnTo>
                      <a:pt x="0" y="2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BE0E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" name="Rectangle 250"/>
              <p:cNvSpPr>
                <a:spLocks noChangeArrowheads="1"/>
              </p:cNvSpPr>
              <p:nvPr/>
            </p:nvSpPr>
            <p:spPr bwMode="auto">
              <a:xfrm>
                <a:off x="330" y="2641"/>
                <a:ext cx="531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800" b="1" dirty="0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5142427" y="4480989"/>
              <a:ext cx="1050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en-US" sz="800" b="1" dirty="0" err="1">
                  <a:solidFill>
                    <a:srgbClr val="000000"/>
                  </a:solidFill>
                  <a:latin typeface="Arial Narrow" panose="020B0606020202030204" pitchFamily="34" charset="0"/>
                </a:rPr>
                <a:t>Brynt</a:t>
              </a:r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 Johnson </a:t>
              </a:r>
            </a:p>
            <a:p>
              <a:pPr algn="ctr"/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Public Works &amp; Utilities Director</a:t>
              </a:r>
            </a:p>
          </p:txBody>
        </p:sp>
      </p:grpSp>
      <p:cxnSp>
        <p:nvCxnSpPr>
          <p:cNvPr id="31" name="Straight Connector 30"/>
          <p:cNvCxnSpPr>
            <a:stCxn id="2101" idx="0"/>
          </p:cNvCxnSpPr>
          <p:nvPr/>
        </p:nvCxnSpPr>
        <p:spPr bwMode="auto">
          <a:xfrm flipV="1">
            <a:off x="838147" y="4347618"/>
            <a:ext cx="7449591" cy="105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41" y="138505"/>
            <a:ext cx="2099967" cy="675277"/>
          </a:xfrm>
          <a:prstGeom prst="rect">
            <a:avLst/>
          </a:prstGeom>
        </p:spPr>
      </p:pic>
      <p:sp>
        <p:nvSpPr>
          <p:cNvPr id="262" name="Rectangle 108"/>
          <p:cNvSpPr>
            <a:spLocks noChangeArrowheads="1"/>
          </p:cNvSpPr>
          <p:nvPr/>
        </p:nvSpPr>
        <p:spPr bwMode="auto">
          <a:xfrm>
            <a:off x="6345478" y="3662955"/>
            <a:ext cx="215840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000000"/>
                </a:solidFill>
                <a:latin typeface="Arial Narrow" panose="020B0606020202030204" pitchFamily="34" charset="0"/>
              </a:rPr>
              <a:t>Low Income Home Energy Assistance Program (LIHEAP)</a:t>
            </a:r>
            <a:endParaRPr lang="en-US" altLang="en-US" sz="900" dirty="0">
              <a:latin typeface="Arial Narrow" panose="020B0606020202030204" pitchFamily="34" charset="0"/>
            </a:endParaRPr>
          </a:p>
        </p:txBody>
      </p:sp>
      <p:grpSp>
        <p:nvGrpSpPr>
          <p:cNvPr id="230" name="Group 229"/>
          <p:cNvGrpSpPr/>
          <p:nvPr/>
        </p:nvGrpSpPr>
        <p:grpSpPr>
          <a:xfrm>
            <a:off x="2524935" y="4349202"/>
            <a:ext cx="776986" cy="1106496"/>
            <a:chOff x="2123676" y="4349202"/>
            <a:chExt cx="776986" cy="1106496"/>
          </a:xfrm>
        </p:grpSpPr>
        <p:sp>
          <p:nvSpPr>
            <p:cNvPr id="2054" name="Line 42"/>
            <p:cNvSpPr>
              <a:spLocks noChangeShapeType="1"/>
            </p:cNvSpPr>
            <p:nvPr/>
          </p:nvSpPr>
          <p:spPr bwMode="auto">
            <a:xfrm>
              <a:off x="2487058" y="4349202"/>
              <a:ext cx="0" cy="1962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05" name="Group 369"/>
            <p:cNvGrpSpPr>
              <a:grpSpLocks/>
            </p:cNvGrpSpPr>
            <p:nvPr/>
          </p:nvGrpSpPr>
          <p:grpSpPr bwMode="auto">
            <a:xfrm>
              <a:off x="2123676" y="4501328"/>
              <a:ext cx="746126" cy="302907"/>
              <a:chOff x="1766" y="2602"/>
              <a:chExt cx="470" cy="258"/>
            </a:xfrm>
          </p:grpSpPr>
          <p:sp>
            <p:nvSpPr>
              <p:cNvPr id="2233" name="Freeform 249"/>
              <p:cNvSpPr>
                <a:spLocks/>
              </p:cNvSpPr>
              <p:nvPr/>
            </p:nvSpPr>
            <p:spPr bwMode="auto">
              <a:xfrm>
                <a:off x="1766" y="2602"/>
                <a:ext cx="470" cy="258"/>
              </a:xfrm>
              <a:custGeom>
                <a:avLst/>
                <a:gdLst>
                  <a:gd name="T0" fmla="*/ 0 w 566"/>
                  <a:gd name="T1" fmla="*/ 0 h 263"/>
                  <a:gd name="T2" fmla="*/ 29 w 566"/>
                  <a:gd name="T3" fmla="*/ 0 h 263"/>
                  <a:gd name="T4" fmla="*/ 29 w 566"/>
                  <a:gd name="T5" fmla="*/ 193 h 263"/>
                  <a:gd name="T6" fmla="*/ 0 w 566"/>
                  <a:gd name="T7" fmla="*/ 193 h 263"/>
                  <a:gd name="T8" fmla="*/ 0 w 566"/>
                  <a:gd name="T9" fmla="*/ 0 h 263"/>
                  <a:gd name="T10" fmla="*/ 0 w 566"/>
                  <a:gd name="T11" fmla="*/ 0 h 2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66"/>
                  <a:gd name="T19" fmla="*/ 0 h 263"/>
                  <a:gd name="T20" fmla="*/ 566 w 566"/>
                  <a:gd name="T21" fmla="*/ 263 h 26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66" h="263">
                    <a:moveTo>
                      <a:pt x="0" y="0"/>
                    </a:moveTo>
                    <a:lnTo>
                      <a:pt x="566" y="0"/>
                    </a:lnTo>
                    <a:lnTo>
                      <a:pt x="566" y="263"/>
                    </a:lnTo>
                    <a:lnTo>
                      <a:pt x="0" y="2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BE0E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4" name="Rectangle 250"/>
              <p:cNvSpPr>
                <a:spLocks noChangeArrowheads="1"/>
              </p:cNvSpPr>
              <p:nvPr/>
            </p:nvSpPr>
            <p:spPr bwMode="auto">
              <a:xfrm>
                <a:off x="1779" y="2625"/>
                <a:ext cx="445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800" b="1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Ronnie McNeil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800" b="1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Fire Chief</a:t>
                </a:r>
                <a:endParaRPr lang="en-US" altLang="en-US" sz="80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29" name="Group 228"/>
            <p:cNvGrpSpPr/>
            <p:nvPr/>
          </p:nvGrpSpPr>
          <p:grpSpPr>
            <a:xfrm>
              <a:off x="2157162" y="4802735"/>
              <a:ext cx="743500" cy="652963"/>
              <a:chOff x="2195262" y="4769394"/>
              <a:chExt cx="743500" cy="652963"/>
            </a:xfrm>
          </p:grpSpPr>
          <p:sp>
            <p:nvSpPr>
              <p:cNvPr id="2325" name="Line 73"/>
              <p:cNvSpPr>
                <a:spLocks noChangeShapeType="1"/>
              </p:cNvSpPr>
              <p:nvPr/>
            </p:nvSpPr>
            <p:spPr bwMode="auto">
              <a:xfrm>
                <a:off x="2206235" y="4894806"/>
                <a:ext cx="10636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6" name="Line 74"/>
              <p:cNvSpPr>
                <a:spLocks noChangeShapeType="1"/>
              </p:cNvSpPr>
              <p:nvPr/>
            </p:nvSpPr>
            <p:spPr bwMode="auto">
              <a:xfrm>
                <a:off x="2206235" y="5042444"/>
                <a:ext cx="100013" cy="15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8" name="Line 76"/>
              <p:cNvSpPr>
                <a:spLocks noChangeShapeType="1"/>
              </p:cNvSpPr>
              <p:nvPr/>
            </p:nvSpPr>
            <p:spPr bwMode="auto">
              <a:xfrm>
                <a:off x="2195262" y="4769394"/>
                <a:ext cx="7938" cy="43656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0" name="Rectangle 78"/>
              <p:cNvSpPr>
                <a:spLocks noChangeArrowheads="1"/>
              </p:cNvSpPr>
              <p:nvPr/>
            </p:nvSpPr>
            <p:spPr bwMode="auto">
              <a:xfrm>
                <a:off x="2344489" y="4828131"/>
                <a:ext cx="296863" cy="1539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Admin</a:t>
                </a:r>
                <a:r>
                  <a:rPr lang="en-US" altLang="en-US" sz="10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.</a:t>
                </a:r>
                <a:endParaRPr lang="en-US" altLang="en-US" sz="10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331" name="Rectangle 79"/>
              <p:cNvSpPr>
                <a:spLocks noChangeArrowheads="1"/>
              </p:cNvSpPr>
              <p:nvPr/>
            </p:nvSpPr>
            <p:spPr bwMode="auto">
              <a:xfrm>
                <a:off x="2323852" y="4967831"/>
                <a:ext cx="465138" cy="138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Operations</a:t>
                </a:r>
                <a:endParaRPr lang="en-US" altLang="en-US" sz="9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41" name="Rectangle 79"/>
              <p:cNvSpPr>
                <a:spLocks noChangeArrowheads="1"/>
              </p:cNvSpPr>
              <p:nvPr/>
            </p:nvSpPr>
            <p:spPr bwMode="auto">
              <a:xfrm>
                <a:off x="2340650" y="5165877"/>
                <a:ext cx="598112" cy="256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ts val="1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Fire  Prevention</a:t>
                </a:r>
                <a:endParaRPr lang="en-US" altLang="en-US" sz="9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50" name="Line 136"/>
              <p:cNvSpPr>
                <a:spLocks noChangeShapeType="1"/>
              </p:cNvSpPr>
              <p:nvPr/>
            </p:nvSpPr>
            <p:spPr bwMode="auto">
              <a:xfrm>
                <a:off x="2206235" y="5205956"/>
                <a:ext cx="10636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28" name="Group 227"/>
          <p:cNvGrpSpPr/>
          <p:nvPr/>
        </p:nvGrpSpPr>
        <p:grpSpPr>
          <a:xfrm>
            <a:off x="4463974" y="4347617"/>
            <a:ext cx="922954" cy="1985300"/>
            <a:chOff x="3913192" y="4347617"/>
            <a:chExt cx="922954" cy="1985300"/>
          </a:xfrm>
        </p:grpSpPr>
        <p:sp>
          <p:nvSpPr>
            <p:cNvPr id="281" name="Line 43"/>
            <p:cNvSpPr>
              <a:spLocks noChangeShapeType="1"/>
            </p:cNvSpPr>
            <p:nvPr/>
          </p:nvSpPr>
          <p:spPr bwMode="auto">
            <a:xfrm flipH="1">
              <a:off x="4291094" y="4347617"/>
              <a:ext cx="0" cy="1879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" name="Freeform 249"/>
            <p:cNvSpPr>
              <a:spLocks/>
            </p:cNvSpPr>
            <p:nvPr/>
          </p:nvSpPr>
          <p:spPr bwMode="auto">
            <a:xfrm>
              <a:off x="3913192" y="4501328"/>
              <a:ext cx="744795" cy="604415"/>
            </a:xfrm>
            <a:custGeom>
              <a:avLst/>
              <a:gdLst>
                <a:gd name="T0" fmla="*/ 0 w 566"/>
                <a:gd name="T1" fmla="*/ 0 h 263"/>
                <a:gd name="T2" fmla="*/ 490 w 566"/>
                <a:gd name="T3" fmla="*/ 0 h 263"/>
                <a:gd name="T4" fmla="*/ 490 w 566"/>
                <a:gd name="T5" fmla="*/ 231 h 263"/>
                <a:gd name="T6" fmla="*/ 0 w 566"/>
                <a:gd name="T7" fmla="*/ 231 h 263"/>
                <a:gd name="T8" fmla="*/ 0 w 566"/>
                <a:gd name="T9" fmla="*/ 0 h 263"/>
                <a:gd name="T10" fmla="*/ 0 w 566"/>
                <a:gd name="T11" fmla="*/ 0 h 2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6"/>
                <a:gd name="T19" fmla="*/ 0 h 263"/>
                <a:gd name="T20" fmla="*/ 566 w 566"/>
                <a:gd name="T21" fmla="*/ 263 h 2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6" h="263">
                  <a:moveTo>
                    <a:pt x="0" y="0"/>
                  </a:moveTo>
                  <a:lnTo>
                    <a:pt x="566" y="0"/>
                  </a:lnTo>
                  <a:lnTo>
                    <a:pt x="566" y="263"/>
                  </a:lnTo>
                  <a:lnTo>
                    <a:pt x="0" y="2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chemeClr val="accent4">
                  <a:shade val="95000"/>
                  <a:satMod val="10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Lisa Jones</a:t>
              </a:r>
            </a:p>
            <a:p>
              <a:pPr algn="ctr"/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Parks &amp; Recreation </a:t>
              </a:r>
            </a:p>
            <a:p>
              <a:pPr algn="ctr"/>
              <a:r>
                <a:rPr lang="en-US" altLang="en-US" sz="8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Director</a:t>
              </a:r>
            </a:p>
          </p:txBody>
        </p:sp>
        <p:grpSp>
          <p:nvGrpSpPr>
            <p:cNvPr id="227" name="Group 226"/>
            <p:cNvGrpSpPr/>
            <p:nvPr/>
          </p:nvGrpSpPr>
          <p:grpSpPr>
            <a:xfrm>
              <a:off x="3951143" y="5100027"/>
              <a:ext cx="885003" cy="1232890"/>
              <a:chOff x="3974958" y="5095264"/>
              <a:chExt cx="885003" cy="1232890"/>
            </a:xfrm>
          </p:grpSpPr>
          <p:sp>
            <p:nvSpPr>
              <p:cNvPr id="2322" name="Rectangle 108"/>
              <p:cNvSpPr>
                <a:spLocks noChangeArrowheads="1"/>
              </p:cNvSpPr>
              <p:nvPr/>
            </p:nvSpPr>
            <p:spPr bwMode="auto">
              <a:xfrm>
                <a:off x="4140723" y="5452770"/>
                <a:ext cx="346303" cy="138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Stadium</a:t>
                </a:r>
                <a:endParaRPr lang="en-US" altLang="en-US" sz="9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294" name="Rectangle 167"/>
              <p:cNvSpPr>
                <a:spLocks noChangeArrowheads="1"/>
              </p:cNvSpPr>
              <p:nvPr/>
            </p:nvSpPr>
            <p:spPr bwMode="auto">
              <a:xfrm>
                <a:off x="4137006" y="5157108"/>
                <a:ext cx="722955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Parks &amp; Grounds</a:t>
                </a:r>
              </a:p>
            </p:txBody>
          </p:sp>
          <p:cxnSp>
            <p:nvCxnSpPr>
              <p:cNvPr id="290" name="Straight Connector 289"/>
              <p:cNvCxnSpPr/>
              <p:nvPr/>
            </p:nvCxnSpPr>
            <p:spPr bwMode="auto">
              <a:xfrm>
                <a:off x="3987503" y="6270170"/>
                <a:ext cx="106363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320" name="Rectangle 106"/>
              <p:cNvSpPr>
                <a:spLocks noChangeArrowheads="1"/>
              </p:cNvSpPr>
              <p:nvPr/>
            </p:nvSpPr>
            <p:spPr bwMode="auto">
              <a:xfrm>
                <a:off x="4123913" y="6189608"/>
                <a:ext cx="363113" cy="138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Museum</a:t>
                </a:r>
                <a:endParaRPr lang="en-US" altLang="en-US" sz="9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321" name="Rectangle 107"/>
              <p:cNvSpPr>
                <a:spLocks noChangeArrowheads="1"/>
              </p:cNvSpPr>
              <p:nvPr/>
            </p:nvSpPr>
            <p:spPr bwMode="auto">
              <a:xfrm>
                <a:off x="4136201" y="5302503"/>
                <a:ext cx="626775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latin typeface="Arial Narrow" panose="020B0606020202030204" pitchFamily="34" charset="0"/>
                  </a:rPr>
                  <a:t>Special Events</a:t>
                </a:r>
              </a:p>
            </p:txBody>
          </p:sp>
          <p:sp>
            <p:nvSpPr>
              <p:cNvPr id="2323" name="Rectangle 108"/>
              <p:cNvSpPr>
                <a:spLocks noChangeArrowheads="1"/>
              </p:cNvSpPr>
              <p:nvPr/>
            </p:nvSpPr>
            <p:spPr bwMode="auto">
              <a:xfrm>
                <a:off x="4139237" y="5598659"/>
                <a:ext cx="642805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latin typeface="Arial Narrow" panose="020B0606020202030204" pitchFamily="34" charset="0"/>
                  </a:rPr>
                  <a:t>Facility Rentals</a:t>
                </a:r>
              </a:p>
            </p:txBody>
          </p:sp>
          <p:sp>
            <p:nvSpPr>
              <p:cNvPr id="2277" name="Line 150"/>
              <p:cNvSpPr>
                <a:spLocks noChangeShapeType="1"/>
              </p:cNvSpPr>
              <p:nvPr/>
            </p:nvSpPr>
            <p:spPr bwMode="auto">
              <a:xfrm>
                <a:off x="3974958" y="5095264"/>
                <a:ext cx="12822" cy="117490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8" name="Line 151"/>
              <p:cNvSpPr>
                <a:spLocks noChangeShapeType="1"/>
              </p:cNvSpPr>
              <p:nvPr/>
            </p:nvSpPr>
            <p:spPr bwMode="auto">
              <a:xfrm>
                <a:off x="3981153" y="5223853"/>
                <a:ext cx="1079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9" name="Line 152"/>
              <p:cNvSpPr>
                <a:spLocks noChangeShapeType="1"/>
              </p:cNvSpPr>
              <p:nvPr/>
            </p:nvSpPr>
            <p:spPr bwMode="auto">
              <a:xfrm>
                <a:off x="3985916" y="5375412"/>
                <a:ext cx="1079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0" name="Line 153"/>
              <p:cNvSpPr>
                <a:spLocks noChangeShapeType="1"/>
              </p:cNvSpPr>
              <p:nvPr/>
            </p:nvSpPr>
            <p:spPr bwMode="auto">
              <a:xfrm>
                <a:off x="3985916" y="5526971"/>
                <a:ext cx="1079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1" name="Line 154"/>
              <p:cNvSpPr>
                <a:spLocks noChangeShapeType="1"/>
              </p:cNvSpPr>
              <p:nvPr/>
            </p:nvSpPr>
            <p:spPr bwMode="auto">
              <a:xfrm>
                <a:off x="3985916" y="5678530"/>
                <a:ext cx="1079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2" name="Line 154"/>
              <p:cNvSpPr>
                <a:spLocks noChangeShapeType="1"/>
              </p:cNvSpPr>
              <p:nvPr/>
            </p:nvSpPr>
            <p:spPr bwMode="auto">
              <a:xfrm>
                <a:off x="3985916" y="5830089"/>
                <a:ext cx="1079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3" name="Line 154"/>
              <p:cNvSpPr>
                <a:spLocks noChangeShapeType="1"/>
              </p:cNvSpPr>
              <p:nvPr/>
            </p:nvSpPr>
            <p:spPr bwMode="auto">
              <a:xfrm>
                <a:off x="3985916" y="5981648"/>
                <a:ext cx="1079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5" name="Line 154"/>
              <p:cNvSpPr>
                <a:spLocks noChangeShapeType="1"/>
              </p:cNvSpPr>
              <p:nvPr/>
            </p:nvSpPr>
            <p:spPr bwMode="auto">
              <a:xfrm>
                <a:off x="3985916" y="6133208"/>
                <a:ext cx="1079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4" name="Rectangle 108"/>
              <p:cNvSpPr>
                <a:spLocks noChangeArrowheads="1"/>
              </p:cNvSpPr>
              <p:nvPr/>
            </p:nvSpPr>
            <p:spPr bwMode="auto">
              <a:xfrm>
                <a:off x="4131421" y="5754987"/>
                <a:ext cx="585097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latin typeface="Arial Narrow" panose="020B0606020202030204" pitchFamily="34" charset="0"/>
                  </a:rPr>
                  <a:t>Senior Center</a:t>
                </a:r>
              </a:p>
            </p:txBody>
          </p:sp>
          <p:sp>
            <p:nvSpPr>
              <p:cNvPr id="263" name="Rectangle 108"/>
              <p:cNvSpPr>
                <a:spLocks noChangeArrowheads="1"/>
              </p:cNvSpPr>
              <p:nvPr/>
            </p:nvSpPr>
            <p:spPr bwMode="auto">
              <a:xfrm>
                <a:off x="4130989" y="5900208"/>
                <a:ext cx="51777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latin typeface="Arial Narrow" panose="020B0606020202030204" pitchFamily="34" charset="0"/>
                  </a:rPr>
                  <a:t>Civic Center</a:t>
                </a:r>
              </a:p>
            </p:txBody>
          </p:sp>
          <p:sp>
            <p:nvSpPr>
              <p:cNvPr id="265" name="Rectangle 108"/>
              <p:cNvSpPr>
                <a:spLocks noChangeArrowheads="1"/>
              </p:cNvSpPr>
              <p:nvPr/>
            </p:nvSpPr>
            <p:spPr bwMode="auto">
              <a:xfrm>
                <a:off x="4131217" y="6047174"/>
                <a:ext cx="626775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latin typeface="Arial Narrow" panose="020B0606020202030204" pitchFamily="34" charset="0"/>
                  </a:rPr>
                  <a:t>Aquatic Center</a:t>
                </a:r>
              </a:p>
            </p:txBody>
          </p:sp>
        </p:grpSp>
      </p:grpSp>
      <p:grpSp>
        <p:nvGrpSpPr>
          <p:cNvPr id="23" name="Group 22"/>
          <p:cNvGrpSpPr/>
          <p:nvPr/>
        </p:nvGrpSpPr>
        <p:grpSpPr>
          <a:xfrm>
            <a:off x="3498728" y="4340093"/>
            <a:ext cx="793840" cy="1223531"/>
            <a:chOff x="3498728" y="4340093"/>
            <a:chExt cx="793840" cy="1223531"/>
          </a:xfrm>
        </p:grpSpPr>
        <p:grpSp>
          <p:nvGrpSpPr>
            <p:cNvPr id="18" name="Group 17"/>
            <p:cNvGrpSpPr/>
            <p:nvPr/>
          </p:nvGrpSpPr>
          <p:grpSpPr>
            <a:xfrm>
              <a:off x="3527992" y="4715073"/>
              <a:ext cx="764576" cy="848551"/>
              <a:chOff x="3527992" y="4715073"/>
              <a:chExt cx="764576" cy="848551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3527992" y="4715073"/>
                <a:ext cx="116506" cy="660022"/>
                <a:chOff x="3518466" y="4715073"/>
                <a:chExt cx="116506" cy="660022"/>
              </a:xfrm>
            </p:grpSpPr>
            <p:sp>
              <p:nvSpPr>
                <p:cNvPr id="2307" name="Line 118"/>
                <p:cNvSpPr>
                  <a:spLocks noChangeShapeType="1"/>
                </p:cNvSpPr>
                <p:nvPr/>
              </p:nvSpPr>
              <p:spPr bwMode="auto">
                <a:xfrm>
                  <a:off x="3525244" y="5234203"/>
                  <a:ext cx="10972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 dirty="0"/>
                    <a:t> </a:t>
                  </a:r>
                </a:p>
              </p:txBody>
            </p:sp>
            <p:sp>
              <p:nvSpPr>
                <p:cNvPr id="2218" name="Line 253"/>
                <p:cNvSpPr>
                  <a:spLocks noChangeShapeType="1"/>
                </p:cNvSpPr>
                <p:nvPr/>
              </p:nvSpPr>
              <p:spPr bwMode="auto">
                <a:xfrm flipH="1">
                  <a:off x="3518466" y="4715073"/>
                  <a:ext cx="212" cy="660022"/>
                </a:xfrm>
                <a:prstGeom prst="line">
                  <a:avLst/>
                </a:prstGeom>
                <a:noFill/>
                <a:ln w="9525">
                  <a:solidFill>
                    <a:schemeClr val="accent4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7" name="Line 136"/>
                <p:cNvSpPr>
                  <a:spLocks noChangeShapeType="1"/>
                </p:cNvSpPr>
                <p:nvPr/>
              </p:nvSpPr>
              <p:spPr bwMode="auto">
                <a:xfrm>
                  <a:off x="3525244" y="4930883"/>
                  <a:ext cx="10972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cxnSp>
              <p:nvCxnSpPr>
                <p:cNvPr id="10" name="Straight Connector 9"/>
                <p:cNvCxnSpPr/>
                <p:nvPr/>
              </p:nvCxnSpPr>
              <p:spPr bwMode="auto">
                <a:xfrm>
                  <a:off x="3525244" y="5081897"/>
                  <a:ext cx="109728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" name="Straight Connector 4"/>
                <p:cNvCxnSpPr/>
                <p:nvPr/>
              </p:nvCxnSpPr>
              <p:spPr bwMode="auto">
                <a:xfrm flipH="1" flipV="1">
                  <a:off x="3525244" y="5370332"/>
                  <a:ext cx="109728" cy="1336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2302" name="Rectangle 141"/>
              <p:cNvSpPr>
                <a:spLocks noChangeArrowheads="1"/>
              </p:cNvSpPr>
              <p:nvPr/>
            </p:nvSpPr>
            <p:spPr bwMode="auto">
              <a:xfrm>
                <a:off x="3646699" y="4840396"/>
                <a:ext cx="645869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 Admin</a:t>
                </a:r>
                <a:r>
                  <a:rPr lang="en-US" altLang="en-US" sz="10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.</a:t>
                </a:r>
                <a:endParaRPr lang="en-US" altLang="en-US" sz="10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303" name="Rectangle 142"/>
              <p:cNvSpPr>
                <a:spLocks noChangeArrowheads="1"/>
              </p:cNvSpPr>
              <p:nvPr/>
            </p:nvSpPr>
            <p:spPr bwMode="auto">
              <a:xfrm>
                <a:off x="3646699" y="5168058"/>
                <a:ext cx="503589" cy="138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 Patrol Ops.</a:t>
                </a:r>
                <a:endParaRPr lang="en-US" altLang="en-US" sz="9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66" name="Rectangle 142"/>
              <p:cNvSpPr>
                <a:spLocks noChangeArrowheads="1"/>
              </p:cNvSpPr>
              <p:nvPr/>
            </p:nvSpPr>
            <p:spPr bwMode="auto">
              <a:xfrm>
                <a:off x="3670514" y="5307144"/>
                <a:ext cx="587063" cy="256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ts val="1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Support Services</a:t>
                </a:r>
                <a:endParaRPr lang="en-US" altLang="en-US" sz="9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68" name="Rectangle 142"/>
              <p:cNvSpPr>
                <a:spLocks noChangeArrowheads="1"/>
              </p:cNvSpPr>
              <p:nvPr/>
            </p:nvSpPr>
            <p:spPr bwMode="auto">
              <a:xfrm>
                <a:off x="3646699" y="5014303"/>
                <a:ext cx="557845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 Investigation</a:t>
                </a:r>
                <a:endParaRPr lang="en-US" altLang="en-US" sz="900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32" name="Group 231"/>
            <p:cNvGrpSpPr/>
            <p:nvPr/>
          </p:nvGrpSpPr>
          <p:grpSpPr>
            <a:xfrm>
              <a:off x="3498728" y="4501328"/>
              <a:ext cx="746125" cy="285146"/>
              <a:chOff x="2964862" y="4501328"/>
              <a:chExt cx="746125" cy="285146"/>
            </a:xfrm>
          </p:grpSpPr>
          <p:sp>
            <p:nvSpPr>
              <p:cNvPr id="2209" name="Freeform 249"/>
              <p:cNvSpPr>
                <a:spLocks/>
              </p:cNvSpPr>
              <p:nvPr/>
            </p:nvSpPr>
            <p:spPr bwMode="auto">
              <a:xfrm>
                <a:off x="2964862" y="4501328"/>
                <a:ext cx="746125" cy="285146"/>
              </a:xfrm>
              <a:custGeom>
                <a:avLst/>
                <a:gdLst>
                  <a:gd name="T0" fmla="*/ 0 w 566"/>
                  <a:gd name="T1" fmla="*/ 0 h 263"/>
                  <a:gd name="T2" fmla="*/ 490 w 566"/>
                  <a:gd name="T3" fmla="*/ 0 h 263"/>
                  <a:gd name="T4" fmla="*/ 490 w 566"/>
                  <a:gd name="T5" fmla="*/ 231 h 263"/>
                  <a:gd name="T6" fmla="*/ 0 w 566"/>
                  <a:gd name="T7" fmla="*/ 231 h 263"/>
                  <a:gd name="T8" fmla="*/ 0 w 566"/>
                  <a:gd name="T9" fmla="*/ 0 h 263"/>
                  <a:gd name="T10" fmla="*/ 0 w 566"/>
                  <a:gd name="T11" fmla="*/ 0 h 2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66"/>
                  <a:gd name="T19" fmla="*/ 0 h 263"/>
                  <a:gd name="T20" fmla="*/ 566 w 566"/>
                  <a:gd name="T21" fmla="*/ 263 h 26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66" h="263">
                    <a:moveTo>
                      <a:pt x="0" y="0"/>
                    </a:moveTo>
                    <a:lnTo>
                      <a:pt x="566" y="0"/>
                    </a:lnTo>
                    <a:lnTo>
                      <a:pt x="566" y="263"/>
                    </a:lnTo>
                    <a:lnTo>
                      <a:pt x="0" y="2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BE0E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0" name="Rectangle 250"/>
              <p:cNvSpPr>
                <a:spLocks noChangeArrowheads="1"/>
              </p:cNvSpPr>
              <p:nvPr/>
            </p:nvSpPr>
            <p:spPr bwMode="auto">
              <a:xfrm>
                <a:off x="2984812" y="4530826"/>
                <a:ext cx="706225" cy="1715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800" b="1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Cecil Smith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800" b="1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Police Chief</a:t>
                </a:r>
                <a:endParaRPr lang="en-US" altLang="en-US" sz="800" b="1" dirty="0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2310" name="Line 122"/>
            <p:cNvSpPr>
              <a:spLocks noChangeShapeType="1"/>
            </p:cNvSpPr>
            <p:nvPr/>
          </p:nvSpPr>
          <p:spPr bwMode="auto">
            <a:xfrm flipH="1">
              <a:off x="3861372" y="4340093"/>
              <a:ext cx="1874" cy="1635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1" name="Group 2050"/>
          <p:cNvGrpSpPr/>
          <p:nvPr/>
        </p:nvGrpSpPr>
        <p:grpSpPr>
          <a:xfrm>
            <a:off x="7455789" y="4881070"/>
            <a:ext cx="749462" cy="1521074"/>
            <a:chOff x="7455789" y="4881070"/>
            <a:chExt cx="749462" cy="1521074"/>
          </a:xfrm>
        </p:grpSpPr>
        <p:sp>
          <p:nvSpPr>
            <p:cNvPr id="302" name="Line 42"/>
            <p:cNvSpPr>
              <a:spLocks noChangeShapeType="1"/>
            </p:cNvSpPr>
            <p:nvPr/>
          </p:nvSpPr>
          <p:spPr bwMode="auto">
            <a:xfrm>
              <a:off x="7831900" y="4881070"/>
              <a:ext cx="1" cy="1824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4" name="Group 233"/>
            <p:cNvGrpSpPr/>
            <p:nvPr/>
          </p:nvGrpSpPr>
          <p:grpSpPr>
            <a:xfrm>
              <a:off x="7455789" y="5050551"/>
              <a:ext cx="749462" cy="590093"/>
              <a:chOff x="6573017" y="4501328"/>
              <a:chExt cx="749462" cy="590093"/>
            </a:xfrm>
          </p:grpSpPr>
          <p:sp>
            <p:nvSpPr>
              <p:cNvPr id="2215" name="Freeform 249"/>
              <p:cNvSpPr>
                <a:spLocks/>
              </p:cNvSpPr>
              <p:nvPr/>
            </p:nvSpPr>
            <p:spPr bwMode="auto">
              <a:xfrm>
                <a:off x="6573017" y="4501328"/>
                <a:ext cx="749462" cy="590093"/>
              </a:xfrm>
              <a:custGeom>
                <a:avLst/>
                <a:gdLst>
                  <a:gd name="T0" fmla="*/ 0 w 566"/>
                  <a:gd name="T1" fmla="*/ 0 h 263"/>
                  <a:gd name="T2" fmla="*/ 490 w 566"/>
                  <a:gd name="T3" fmla="*/ 0 h 263"/>
                  <a:gd name="T4" fmla="*/ 490 w 566"/>
                  <a:gd name="T5" fmla="*/ 231 h 263"/>
                  <a:gd name="T6" fmla="*/ 0 w 566"/>
                  <a:gd name="T7" fmla="*/ 231 h 263"/>
                  <a:gd name="T8" fmla="*/ 0 w 566"/>
                  <a:gd name="T9" fmla="*/ 0 h 263"/>
                  <a:gd name="T10" fmla="*/ 0 w 566"/>
                  <a:gd name="T11" fmla="*/ 0 h 2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66"/>
                  <a:gd name="T19" fmla="*/ 0 h 263"/>
                  <a:gd name="T20" fmla="*/ 566 w 566"/>
                  <a:gd name="T21" fmla="*/ 263 h 26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66" h="263">
                    <a:moveTo>
                      <a:pt x="0" y="0"/>
                    </a:moveTo>
                    <a:lnTo>
                      <a:pt x="566" y="0"/>
                    </a:lnTo>
                    <a:lnTo>
                      <a:pt x="566" y="263"/>
                    </a:lnTo>
                    <a:lnTo>
                      <a:pt x="0" y="2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BE0E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6" name="Rectangle 250"/>
              <p:cNvSpPr>
                <a:spLocks noChangeArrowheads="1"/>
              </p:cNvSpPr>
              <p:nvPr/>
            </p:nvSpPr>
            <p:spPr bwMode="auto">
              <a:xfrm>
                <a:off x="6593057" y="4544769"/>
                <a:ext cx="709383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800" b="1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Eileen Hinson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800" b="1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Planning &amp;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800" b="1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Development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800" b="1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Director</a:t>
                </a:r>
              </a:p>
            </p:txBody>
          </p:sp>
        </p:grpSp>
        <p:grpSp>
          <p:nvGrpSpPr>
            <p:cNvPr id="248" name="Group 247"/>
            <p:cNvGrpSpPr/>
            <p:nvPr/>
          </p:nvGrpSpPr>
          <p:grpSpPr>
            <a:xfrm>
              <a:off x="7496204" y="5644487"/>
              <a:ext cx="692575" cy="757657"/>
              <a:chOff x="6584866" y="5100027"/>
              <a:chExt cx="692575" cy="757657"/>
            </a:xfrm>
          </p:grpSpPr>
          <p:sp>
            <p:nvSpPr>
              <p:cNvPr id="2311" name="Rectangle 124"/>
              <p:cNvSpPr>
                <a:spLocks noChangeArrowheads="1"/>
              </p:cNvSpPr>
              <p:nvPr/>
            </p:nvSpPr>
            <p:spPr bwMode="auto">
              <a:xfrm>
                <a:off x="6717992" y="5580685"/>
                <a:ext cx="559449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Development</a:t>
                </a:r>
              </a:p>
              <a:p>
                <a:pPr>
                  <a:lnSpc>
                    <a:spcPts val="1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Review</a:t>
                </a:r>
                <a:endParaRPr lang="en-US" altLang="en-US" sz="9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312" name="Rectangle 125"/>
              <p:cNvSpPr>
                <a:spLocks noChangeArrowheads="1"/>
              </p:cNvSpPr>
              <p:nvPr/>
            </p:nvSpPr>
            <p:spPr bwMode="auto">
              <a:xfrm>
                <a:off x="6717992" y="5296770"/>
                <a:ext cx="5338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latin typeface="Arial Narrow" panose="020B0606020202030204" pitchFamily="34" charset="0"/>
                  </a:rPr>
                  <a:t>Historic</a:t>
                </a:r>
              </a:p>
              <a:p>
                <a:pPr>
                  <a:lnSpc>
                    <a:spcPts val="1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latin typeface="Arial Narrow" panose="020B0606020202030204" pitchFamily="34" charset="0"/>
                  </a:rPr>
                  <a:t>Preservation</a:t>
                </a:r>
              </a:p>
            </p:txBody>
          </p:sp>
          <p:sp>
            <p:nvSpPr>
              <p:cNvPr id="2313" name="Rectangle 126"/>
              <p:cNvSpPr>
                <a:spLocks noChangeArrowheads="1"/>
              </p:cNvSpPr>
              <p:nvPr/>
            </p:nvSpPr>
            <p:spPr bwMode="auto">
              <a:xfrm>
                <a:off x="6717992" y="5148151"/>
                <a:ext cx="291813" cy="1391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Arial Narrow" panose="020B0606020202030204" pitchFamily="34" charset="0"/>
                  </a:rPr>
                  <a:t>Zoning</a:t>
                </a:r>
                <a:endParaRPr lang="en-US" altLang="en-US" sz="900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2220" name="Line 255"/>
              <p:cNvSpPr>
                <a:spLocks noChangeShapeType="1"/>
              </p:cNvSpPr>
              <p:nvPr/>
            </p:nvSpPr>
            <p:spPr bwMode="auto">
              <a:xfrm flipV="1">
                <a:off x="6590641" y="5100027"/>
                <a:ext cx="0" cy="554318"/>
              </a:xfrm>
              <a:prstGeom prst="line">
                <a:avLst/>
              </a:prstGeom>
              <a:noFill/>
              <a:ln w="9525">
                <a:solidFill>
                  <a:schemeClr val="accent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9" name="Line 138"/>
              <p:cNvSpPr>
                <a:spLocks noChangeShapeType="1"/>
              </p:cNvSpPr>
              <p:nvPr/>
            </p:nvSpPr>
            <p:spPr bwMode="auto">
              <a:xfrm flipV="1">
                <a:off x="6584866" y="5207109"/>
                <a:ext cx="1097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Line 138"/>
              <p:cNvSpPr>
                <a:spLocks noChangeShapeType="1"/>
              </p:cNvSpPr>
              <p:nvPr/>
            </p:nvSpPr>
            <p:spPr bwMode="auto">
              <a:xfrm>
                <a:off x="6584866" y="5654345"/>
                <a:ext cx="10636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Line 138"/>
              <p:cNvSpPr>
                <a:spLocks noChangeShapeType="1"/>
              </p:cNvSpPr>
              <p:nvPr/>
            </p:nvSpPr>
            <p:spPr bwMode="auto">
              <a:xfrm flipH="1" flipV="1">
                <a:off x="6584866" y="5365248"/>
                <a:ext cx="104996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2161" name="Freeform 249"/>
          <p:cNvSpPr>
            <a:spLocks/>
          </p:cNvSpPr>
          <p:nvPr/>
        </p:nvSpPr>
        <p:spPr bwMode="auto">
          <a:xfrm>
            <a:off x="7456826" y="4493868"/>
            <a:ext cx="1719072" cy="417506"/>
          </a:xfrm>
          <a:custGeom>
            <a:avLst/>
            <a:gdLst>
              <a:gd name="T0" fmla="*/ 0 w 566"/>
              <a:gd name="T1" fmla="*/ 0 h 263"/>
              <a:gd name="T2" fmla="*/ 490 w 566"/>
              <a:gd name="T3" fmla="*/ 0 h 263"/>
              <a:gd name="T4" fmla="*/ 490 w 566"/>
              <a:gd name="T5" fmla="*/ 231 h 263"/>
              <a:gd name="T6" fmla="*/ 0 w 566"/>
              <a:gd name="T7" fmla="*/ 231 h 263"/>
              <a:gd name="T8" fmla="*/ 0 w 566"/>
              <a:gd name="T9" fmla="*/ 0 h 263"/>
              <a:gd name="T10" fmla="*/ 0 w 566"/>
              <a:gd name="T11" fmla="*/ 0 h 26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66"/>
              <a:gd name="T19" fmla="*/ 0 h 263"/>
              <a:gd name="T20" fmla="*/ 566 w 566"/>
              <a:gd name="T21" fmla="*/ 263 h 26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66" h="263">
                <a:moveTo>
                  <a:pt x="0" y="0"/>
                </a:moveTo>
                <a:lnTo>
                  <a:pt x="566" y="0"/>
                </a:lnTo>
                <a:lnTo>
                  <a:pt x="566" y="263"/>
                </a:lnTo>
                <a:lnTo>
                  <a:pt x="0" y="263"/>
                </a:lnTo>
                <a:lnTo>
                  <a:pt x="0" y="0"/>
                </a:lnTo>
                <a:close/>
              </a:path>
            </a:pathLst>
          </a:cu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62" name="Rectangle 250"/>
          <p:cNvSpPr>
            <a:spLocks noChangeArrowheads="1"/>
          </p:cNvSpPr>
          <p:nvPr/>
        </p:nvSpPr>
        <p:spPr bwMode="auto">
          <a:xfrm>
            <a:off x="7702842" y="4522097"/>
            <a:ext cx="122704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solidFill>
                  <a:srgbClr val="000000"/>
                </a:solidFill>
                <a:latin typeface="Arial Narrow" panose="020B0606020202030204" pitchFamily="34" charset="0"/>
              </a:rPr>
              <a:t>Tony Raimondo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solidFill>
                  <a:srgbClr val="000000"/>
                </a:solidFill>
                <a:latin typeface="Arial Narrow" panose="020B0606020202030204" pitchFamily="34" charset="0"/>
              </a:rPr>
              <a:t>Development Services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solidFill>
                  <a:srgbClr val="000000"/>
                </a:solidFill>
                <a:latin typeface="Arial Narrow" panose="020B0606020202030204" pitchFamily="34" charset="0"/>
              </a:rPr>
              <a:t>Director</a:t>
            </a:r>
            <a:endParaRPr lang="en-US" altLang="en-US" sz="1000" dirty="0">
              <a:latin typeface="Arial Narrow" panose="020B0606020202030204" pitchFamily="34" charset="0"/>
            </a:endParaRPr>
          </a:p>
        </p:txBody>
      </p:sp>
      <p:grpSp>
        <p:nvGrpSpPr>
          <p:cNvPr id="2048" name="Group 2047"/>
          <p:cNvGrpSpPr/>
          <p:nvPr/>
        </p:nvGrpSpPr>
        <p:grpSpPr>
          <a:xfrm>
            <a:off x="8300372" y="4913481"/>
            <a:ext cx="1135103" cy="727493"/>
            <a:chOff x="8300372" y="4913481"/>
            <a:chExt cx="1135103" cy="727493"/>
          </a:xfrm>
        </p:grpSpPr>
        <p:sp>
          <p:nvSpPr>
            <p:cNvPr id="271" name="Rectangle 108"/>
            <p:cNvSpPr>
              <a:spLocks noChangeArrowheads="1"/>
            </p:cNvSpPr>
            <p:nvPr/>
          </p:nvSpPr>
          <p:spPr bwMode="auto">
            <a:xfrm>
              <a:off x="8445704" y="5332364"/>
              <a:ext cx="691359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Building Permits</a:t>
              </a:r>
              <a:endParaRPr lang="en-US" altLang="en-US" sz="900" dirty="0">
                <a:latin typeface="Arial Narrow" panose="020B0606020202030204" pitchFamily="34" charset="0"/>
              </a:endParaRPr>
            </a:p>
          </p:txBody>
        </p:sp>
        <p:sp>
          <p:nvSpPr>
            <p:cNvPr id="272" name="Rectangle 108"/>
            <p:cNvSpPr>
              <a:spLocks noChangeArrowheads="1"/>
            </p:cNvSpPr>
            <p:nvPr/>
          </p:nvSpPr>
          <p:spPr bwMode="auto">
            <a:xfrm>
              <a:off x="8445704" y="5502475"/>
              <a:ext cx="989771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Business Tax Receipts</a:t>
              </a:r>
              <a:endParaRPr lang="en-US" altLang="en-US" sz="900" dirty="0">
                <a:latin typeface="Arial Narrow" panose="020B0606020202030204" pitchFamily="34" charset="0"/>
              </a:endParaRPr>
            </a:p>
          </p:txBody>
        </p:sp>
        <p:sp>
          <p:nvSpPr>
            <p:cNvPr id="213" name="Rectangle 108"/>
            <p:cNvSpPr>
              <a:spLocks noChangeArrowheads="1"/>
            </p:cNvSpPr>
            <p:nvPr/>
          </p:nvSpPr>
          <p:spPr bwMode="auto">
            <a:xfrm>
              <a:off x="8445704" y="4974918"/>
              <a:ext cx="79358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Code Enforcement</a:t>
              </a:r>
              <a:endParaRPr lang="en-US" altLang="en-US" sz="900" dirty="0">
                <a:latin typeface="Arial Narrow" panose="020B0606020202030204" pitchFamily="34" charset="0"/>
              </a:endParaRPr>
            </a:p>
          </p:txBody>
        </p:sp>
        <p:sp>
          <p:nvSpPr>
            <p:cNvPr id="214" name="Rectangle 108"/>
            <p:cNvSpPr>
              <a:spLocks noChangeArrowheads="1"/>
            </p:cNvSpPr>
            <p:nvPr/>
          </p:nvSpPr>
          <p:spPr bwMode="auto">
            <a:xfrm>
              <a:off x="8445704" y="5153641"/>
              <a:ext cx="894175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9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Special Magistrate</a:t>
              </a:r>
              <a:endParaRPr lang="en-US" altLang="en-US" sz="900" dirty="0">
                <a:latin typeface="Arial Narrow" panose="020B0606020202030204" pitchFamily="34" charset="0"/>
              </a:endParaRP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8300372" y="4913481"/>
              <a:ext cx="114268" cy="672954"/>
              <a:chOff x="8300372" y="4913481"/>
              <a:chExt cx="114268" cy="672954"/>
            </a:xfrm>
          </p:grpSpPr>
          <p:sp>
            <p:nvSpPr>
              <p:cNvPr id="2301" name="Line 140"/>
              <p:cNvSpPr>
                <a:spLocks noChangeShapeType="1"/>
              </p:cNvSpPr>
              <p:nvPr/>
            </p:nvSpPr>
            <p:spPr bwMode="auto">
              <a:xfrm flipH="1">
                <a:off x="8300372" y="4913481"/>
                <a:ext cx="4540" cy="67295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24" name="Straight Connector 23"/>
              <p:cNvCxnSpPr/>
              <p:nvPr/>
            </p:nvCxnSpPr>
            <p:spPr bwMode="auto">
              <a:xfrm flipV="1">
                <a:off x="8304912" y="5574574"/>
                <a:ext cx="109728" cy="282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5" name="Straight Connector 224"/>
              <p:cNvCxnSpPr/>
              <p:nvPr/>
            </p:nvCxnSpPr>
            <p:spPr bwMode="auto">
              <a:xfrm>
                <a:off x="8304912" y="5408520"/>
                <a:ext cx="109728" cy="1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5" name="Straight Connector 214"/>
              <p:cNvCxnSpPr/>
              <p:nvPr/>
            </p:nvCxnSpPr>
            <p:spPr bwMode="auto">
              <a:xfrm flipV="1">
                <a:off x="8304912" y="5232190"/>
                <a:ext cx="109728" cy="282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6" name="Straight Connector 215"/>
              <p:cNvCxnSpPr/>
              <p:nvPr/>
            </p:nvCxnSpPr>
            <p:spPr bwMode="auto">
              <a:xfrm>
                <a:off x="8304912" y="5051847"/>
                <a:ext cx="109728" cy="1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210" name="Line 180"/>
          <p:cNvSpPr>
            <a:spLocks noChangeShapeType="1"/>
          </p:cNvSpPr>
          <p:nvPr/>
        </p:nvSpPr>
        <p:spPr bwMode="auto">
          <a:xfrm>
            <a:off x="6469736" y="6283609"/>
            <a:ext cx="0" cy="1635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" name="Line 181"/>
          <p:cNvSpPr>
            <a:spLocks noChangeShapeType="1"/>
          </p:cNvSpPr>
          <p:nvPr/>
        </p:nvSpPr>
        <p:spPr bwMode="auto">
          <a:xfrm>
            <a:off x="6469736" y="6447122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" name="Rectangle 183"/>
          <p:cNvSpPr>
            <a:spLocks noChangeArrowheads="1"/>
          </p:cNvSpPr>
          <p:nvPr/>
        </p:nvSpPr>
        <p:spPr bwMode="auto">
          <a:xfrm>
            <a:off x="6595149" y="6201059"/>
            <a:ext cx="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000" dirty="0">
              <a:latin typeface="Arial Narrow" panose="020B0606020202030204" pitchFamily="34" charset="0"/>
            </a:endParaRPr>
          </a:p>
        </p:txBody>
      </p:sp>
      <p:sp>
        <p:nvSpPr>
          <p:cNvPr id="221" name="Rectangle 186"/>
          <p:cNvSpPr>
            <a:spLocks noChangeArrowheads="1"/>
          </p:cNvSpPr>
          <p:nvPr/>
        </p:nvSpPr>
        <p:spPr bwMode="auto">
          <a:xfrm>
            <a:off x="6595149" y="6691597"/>
            <a:ext cx="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000" dirty="0">
              <a:latin typeface="Arial Narrow" panose="020B0606020202030204" pitchFamily="34" charset="0"/>
            </a:endParaRPr>
          </a:p>
        </p:txBody>
      </p:sp>
      <p:sp>
        <p:nvSpPr>
          <p:cNvPr id="21" name="Line 175">
            <a:extLst>
              <a:ext uri="{FF2B5EF4-FFF2-40B4-BE49-F238E27FC236}">
                <a16:creationId xmlns:a16="http://schemas.microsoft.com/office/drawing/2014/main" id="{74213D22-44FB-FD59-7DF4-04D9FBCF32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94947" y="4911375"/>
            <a:ext cx="977" cy="491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3704</TotalTime>
  <Words>238</Words>
  <Application>Microsoft Office PowerPoint</Application>
  <PresentationFormat>Custom</PresentationFormat>
  <Paragraphs>108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Narrow</vt:lpstr>
      <vt:lpstr>Blank Presentation</vt:lpstr>
      <vt:lpstr> Organization Chart  January 1, 2026</vt:lpstr>
    </vt:vector>
  </TitlesOfParts>
  <Company>City of Sanford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Sherman Yehl User</dc:creator>
  <cp:lastModifiedBy>Holder, Lisa</cp:lastModifiedBy>
  <cp:revision>244</cp:revision>
  <cp:lastPrinted>2018-06-18T20:37:26Z</cp:lastPrinted>
  <dcterms:created xsi:type="dcterms:W3CDTF">2006-04-13T15:04:33Z</dcterms:created>
  <dcterms:modified xsi:type="dcterms:W3CDTF">2026-01-07T16:02:04Z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2024-01-02T20:31:50Z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c684d3b7-9e10-422e-b4c1-91600ceb866d</vt:lpwstr>
  </property>
  <property fmtid="{D5CDD505-2E9C-101B-9397-08002B2CF9AE}" pid="7" name="MSIP_Label_defa4170-0d19-0005-0004-bc88714345d2_ActionId">
    <vt:lpwstr>9b054e4d-4782-44a4-8f9c-1c71fd0184f2</vt:lpwstr>
  </property>
  <property fmtid="{D5CDD505-2E9C-101B-9397-08002B2CF9AE}" pid="8" name="MSIP_Label_defa4170-0d19-0005-0004-bc88714345d2_ContentBits">
    <vt:lpwstr>0</vt:lpwstr>
  </property>
</Properties>
</file>